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05" r:id="rId3"/>
    <p:sldId id="310" r:id="rId4"/>
    <p:sldId id="306" r:id="rId5"/>
    <p:sldId id="307" r:id="rId6"/>
    <p:sldId id="308" r:id="rId7"/>
    <p:sldId id="309" r:id="rId8"/>
    <p:sldId id="257" r:id="rId9"/>
    <p:sldId id="258" r:id="rId10"/>
    <p:sldId id="273" r:id="rId11"/>
    <p:sldId id="272" r:id="rId12"/>
    <p:sldId id="259" r:id="rId13"/>
    <p:sldId id="265" r:id="rId14"/>
    <p:sldId id="266" r:id="rId15"/>
    <p:sldId id="274" r:id="rId16"/>
    <p:sldId id="268" r:id="rId17"/>
    <p:sldId id="269" r:id="rId18"/>
    <p:sldId id="275" r:id="rId19"/>
    <p:sldId id="270" r:id="rId20"/>
    <p:sldId id="260" r:id="rId21"/>
    <p:sldId id="271" r:id="rId22"/>
    <p:sldId id="261" r:id="rId23"/>
    <p:sldId id="276" r:id="rId24"/>
    <p:sldId id="277" r:id="rId25"/>
    <p:sldId id="278" r:id="rId26"/>
    <p:sldId id="280" r:id="rId27"/>
    <p:sldId id="279" r:id="rId28"/>
    <p:sldId id="281" r:id="rId29"/>
    <p:sldId id="282" r:id="rId30"/>
    <p:sldId id="283" r:id="rId31"/>
    <p:sldId id="284" r:id="rId32"/>
    <p:sldId id="285" r:id="rId33"/>
    <p:sldId id="262" r:id="rId34"/>
    <p:sldId id="287" r:id="rId35"/>
    <p:sldId id="289" r:id="rId36"/>
    <p:sldId id="291" r:id="rId37"/>
    <p:sldId id="288" r:id="rId38"/>
    <p:sldId id="292" r:id="rId39"/>
    <p:sldId id="293" r:id="rId40"/>
    <p:sldId id="294" r:id="rId41"/>
    <p:sldId id="295" r:id="rId42"/>
    <p:sldId id="296" r:id="rId43"/>
    <p:sldId id="263" r:id="rId44"/>
    <p:sldId id="297" r:id="rId45"/>
    <p:sldId id="298" r:id="rId46"/>
    <p:sldId id="300" r:id="rId47"/>
    <p:sldId id="299" r:id="rId48"/>
    <p:sldId id="264" r:id="rId49"/>
    <p:sldId id="301" r:id="rId50"/>
    <p:sldId id="302" r:id="rId51"/>
    <p:sldId id="303" r:id="rId52"/>
    <p:sldId id="30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31DE29-C717-434F-9842-B32DFB0720FA}">
          <p14:sldIdLst>
            <p14:sldId id="256"/>
            <p14:sldId id="305"/>
            <p14:sldId id="310"/>
            <p14:sldId id="306"/>
            <p14:sldId id="307"/>
            <p14:sldId id="308"/>
            <p14:sldId id="309"/>
          </p14:sldIdLst>
        </p14:section>
        <p14:section name="Title Slide" id="{E520B126-3EE7-43C8-BF2C-1AE94C85DF22}">
          <p14:sldIdLst>
            <p14:sldId id="257"/>
          </p14:sldIdLst>
        </p14:section>
        <p14:section name="1. Vision" id="{C2569CE2-12E2-4B98-BB07-157DB5676FC4}">
          <p14:sldIdLst>
            <p14:sldId id="258"/>
            <p14:sldId id="273"/>
            <p14:sldId id="272"/>
          </p14:sldIdLst>
        </p14:section>
        <p14:section name="Explainers" id="{D9DDDC0E-CD46-4F23-9197-A209A09EC98B}">
          <p14:sldIdLst>
            <p14:sldId id="259"/>
            <p14:sldId id="265"/>
            <p14:sldId id="266"/>
            <p14:sldId id="274"/>
            <p14:sldId id="268"/>
            <p14:sldId id="269"/>
            <p14:sldId id="275"/>
            <p14:sldId id="270"/>
          </p14:sldIdLst>
        </p14:section>
        <p14:section name="Open Source" id="{19AAE0BE-FD67-4DF3-A903-3BEBF7AE31FA}">
          <p14:sldIdLst>
            <p14:sldId id="260"/>
            <p14:sldId id="271"/>
          </p14:sldIdLst>
        </p14:section>
        <p14:section name="POC" id="{7C615F39-6A8B-4D3A-9C8B-9F0FC267CFB7}">
          <p14:sldIdLst>
            <p14:sldId id="261"/>
            <p14:sldId id="276"/>
            <p14:sldId id="277"/>
            <p14:sldId id="278"/>
            <p14:sldId id="280"/>
            <p14:sldId id="279"/>
            <p14:sldId id="281"/>
            <p14:sldId id="282"/>
            <p14:sldId id="283"/>
            <p14:sldId id="284"/>
          </p14:sldIdLst>
        </p14:section>
        <p14:section name="3. Support" id="{60F1F4DF-001F-4894-96E4-EE76D34FF2EB}">
          <p14:sldIdLst>
            <p14:sldId id="285"/>
          </p14:sldIdLst>
        </p14:section>
        <p14:section name="Passporting" id="{C29934C0-5D07-40C2-8F37-5EBAC77664C5}">
          <p14:sldIdLst>
            <p14:sldId id="262"/>
            <p14:sldId id="287"/>
            <p14:sldId id="289"/>
            <p14:sldId id="291"/>
            <p14:sldId id="288"/>
            <p14:sldId id="292"/>
            <p14:sldId id="293"/>
            <p14:sldId id="294"/>
            <p14:sldId id="295"/>
            <p14:sldId id="296"/>
          </p14:sldIdLst>
        </p14:section>
        <p14:section name="Managed Service" id="{E195DD30-5E8F-4D3E-AC7B-21F9EB9A097F}">
          <p14:sldIdLst>
            <p14:sldId id="263"/>
            <p14:sldId id="297"/>
            <p14:sldId id="298"/>
            <p14:sldId id="300"/>
            <p14:sldId id="299"/>
          </p14:sldIdLst>
        </p14:section>
        <p14:section name="Talent Development" id="{41F36C85-9830-4DD2-B33A-2266426B4F74}">
          <p14:sldIdLst>
            <p14:sldId id="264"/>
            <p14:sldId id="301"/>
            <p14:sldId id="302"/>
            <p14:sldId id="303"/>
          </p14:sldIdLst>
        </p14:section>
        <p14:section name="Outro" id="{F4DC5D84-2188-4137-9AE4-C601AFBF24FB}">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6BF"/>
    <a:srgbClr val="00B5E6"/>
    <a:srgbClr val="D7C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3561" autoAdjust="0"/>
  </p:normalViewPr>
  <p:slideViewPr>
    <p:cSldViewPr snapToGrid="0">
      <p:cViewPr>
        <p:scale>
          <a:sx n="70" d="100"/>
          <a:sy n="70" d="100"/>
        </p:scale>
        <p:origin x="90" y="1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85643-3FA3-4DD9-A1D4-CB77C6F6456C}" type="datetimeFigureOut">
              <a:rPr lang="en-GB" smtClean="0"/>
              <a:t>14/03/2023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313F3-CD9E-4288-B751-3BE2D8E6C9AA}" type="slidenum">
              <a:rPr lang="en-GB" smtClean="0"/>
              <a:t>‹#›</a:t>
            </a:fld>
            <a:endParaRPr lang="en-GB"/>
          </a:p>
        </p:txBody>
      </p:sp>
    </p:spTree>
    <p:extLst>
      <p:ext uri="{BB962C8B-B14F-4D97-AF65-F5344CB8AC3E}">
        <p14:creationId xmlns:p14="http://schemas.microsoft.com/office/powerpoint/2010/main" val="81980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14</a:t>
            </a:fld>
            <a:endParaRPr lang="en-GB"/>
          </a:p>
        </p:txBody>
      </p:sp>
    </p:spTree>
    <p:extLst>
      <p:ext uri="{BB962C8B-B14F-4D97-AF65-F5344CB8AC3E}">
        <p14:creationId xmlns:p14="http://schemas.microsoft.com/office/powerpoint/2010/main" val="1663452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The maintainers of the SIG work with the Brain Trust to develop a value proposition that explains the predicted impact of the exploration</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27</a:t>
            </a:fld>
            <a:endParaRPr lang="en-GB"/>
          </a:p>
        </p:txBody>
      </p:sp>
    </p:spTree>
    <p:extLst>
      <p:ext uri="{BB962C8B-B14F-4D97-AF65-F5344CB8AC3E}">
        <p14:creationId xmlns:p14="http://schemas.microsoft.com/office/powerpoint/2010/main" val="1058943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39</a:t>
            </a:fld>
            <a:endParaRPr lang="en-GB"/>
          </a:p>
        </p:txBody>
      </p:sp>
    </p:spTree>
    <p:extLst>
      <p:ext uri="{BB962C8B-B14F-4D97-AF65-F5344CB8AC3E}">
        <p14:creationId xmlns:p14="http://schemas.microsoft.com/office/powerpoint/2010/main" val="270313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44</a:t>
            </a:fld>
            <a:endParaRPr lang="en-GB"/>
          </a:p>
        </p:txBody>
      </p:sp>
    </p:spTree>
    <p:extLst>
      <p:ext uri="{BB962C8B-B14F-4D97-AF65-F5344CB8AC3E}">
        <p14:creationId xmlns:p14="http://schemas.microsoft.com/office/powerpoint/2010/main" val="383715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15</a:t>
            </a:fld>
            <a:endParaRPr lang="en-GB"/>
          </a:p>
        </p:txBody>
      </p:sp>
    </p:spTree>
    <p:extLst>
      <p:ext uri="{BB962C8B-B14F-4D97-AF65-F5344CB8AC3E}">
        <p14:creationId xmlns:p14="http://schemas.microsoft.com/office/powerpoint/2010/main" val="414027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16</a:t>
            </a:fld>
            <a:endParaRPr lang="en-GB"/>
          </a:p>
        </p:txBody>
      </p:sp>
    </p:spTree>
    <p:extLst>
      <p:ext uri="{BB962C8B-B14F-4D97-AF65-F5344CB8AC3E}">
        <p14:creationId xmlns:p14="http://schemas.microsoft.com/office/powerpoint/2010/main" val="3966024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17</a:t>
            </a:fld>
            <a:endParaRPr lang="en-GB"/>
          </a:p>
        </p:txBody>
      </p:sp>
    </p:spTree>
    <p:extLst>
      <p:ext uri="{BB962C8B-B14F-4D97-AF65-F5344CB8AC3E}">
        <p14:creationId xmlns:p14="http://schemas.microsoft.com/office/powerpoint/2010/main" val="176068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Creating a diverse landscape of experts will provide reliable context for each discipline</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18</a:t>
            </a:fld>
            <a:endParaRPr lang="en-GB"/>
          </a:p>
        </p:txBody>
      </p:sp>
    </p:spTree>
    <p:extLst>
      <p:ext uri="{BB962C8B-B14F-4D97-AF65-F5344CB8AC3E}">
        <p14:creationId xmlns:p14="http://schemas.microsoft.com/office/powerpoint/2010/main" val="104134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19</a:t>
            </a:fld>
            <a:endParaRPr lang="en-GB"/>
          </a:p>
        </p:txBody>
      </p:sp>
    </p:spTree>
    <p:extLst>
      <p:ext uri="{BB962C8B-B14F-4D97-AF65-F5344CB8AC3E}">
        <p14:creationId xmlns:p14="http://schemas.microsoft.com/office/powerpoint/2010/main" val="304516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As part of primer creation, we outline opportunities where the emerging technology can disrupt FinTech, detailing relevant solutions or applications</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24</a:t>
            </a:fld>
            <a:endParaRPr lang="en-GB"/>
          </a:p>
        </p:txBody>
      </p:sp>
    </p:spTree>
    <p:extLst>
      <p:ext uri="{BB962C8B-B14F-4D97-AF65-F5344CB8AC3E}">
        <p14:creationId xmlns:p14="http://schemas.microsoft.com/office/powerpoint/2010/main" val="383036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The Primer raises a call-to-arms for the community to submit ideas or projects to explore within the SIG</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25</a:t>
            </a:fld>
            <a:endParaRPr lang="en-GB"/>
          </a:p>
        </p:txBody>
      </p:sp>
    </p:spTree>
    <p:extLst>
      <p:ext uri="{BB962C8B-B14F-4D97-AF65-F5344CB8AC3E}">
        <p14:creationId xmlns:p14="http://schemas.microsoft.com/office/powerpoint/2010/main" val="1860887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dirty="0">
                <a:solidFill>
                  <a:schemeClr val="bg1"/>
                </a:solidFill>
                <a:latin typeface="Gotham Book" pitchFamily="50" charset="0"/>
              </a:rPr>
              <a:t>The Brain Trust review the submitted ideas on a regular schedule</a:t>
            </a:r>
          </a:p>
          <a:p>
            <a:pPr>
              <a:spcAft>
                <a:spcPts val="600"/>
              </a:spcAft>
            </a:pPr>
            <a:endParaRPr lang="en-GB" sz="1200" dirty="0">
              <a:solidFill>
                <a:schemeClr val="bg1"/>
              </a:solidFill>
              <a:latin typeface="Gotham Book" pitchFamily="50" charset="0"/>
            </a:endParaRPr>
          </a:p>
          <a:p>
            <a:pPr>
              <a:spcAft>
                <a:spcPts val="600"/>
              </a:spcAft>
            </a:pPr>
            <a:r>
              <a:rPr lang="en-GB" sz="1200" dirty="0">
                <a:solidFill>
                  <a:schemeClr val="bg1"/>
                </a:solidFill>
                <a:latin typeface="Gotham Book" pitchFamily="50" charset="0"/>
              </a:rPr>
              <a:t>If an idea is deemed to have merit for further exploration, the SMEs provide a justification for exploration by the wider SIG</a:t>
            </a:r>
            <a:endParaRPr lang="en-GB" sz="1600" dirty="0">
              <a:solidFill>
                <a:schemeClr val="bg1"/>
              </a:solidFill>
              <a:latin typeface="Gotham Book" pitchFamily="50" charset="0"/>
            </a:endParaRP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26</a:t>
            </a:fld>
            <a:endParaRPr lang="en-GB"/>
          </a:p>
        </p:txBody>
      </p:sp>
    </p:spTree>
    <p:extLst>
      <p:ext uri="{BB962C8B-B14F-4D97-AF65-F5344CB8AC3E}">
        <p14:creationId xmlns:p14="http://schemas.microsoft.com/office/powerpoint/2010/main" val="3113316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E51-F22C-BEA9-1764-50BC0FE3D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A117D7-3078-7FD9-F3DE-13196E8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FE6FF59-04D4-29BF-5915-001C8A7D7CF6}"/>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EF7FC84D-2A04-5C9E-E907-8E3B9B13E0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9FB9B6-D091-CFB4-566E-28DB607BC50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72759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348C-1EDB-ACF1-CF2B-0B3F99ED47D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635407-8225-76CB-FA3A-0CF1968D1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2BAFB-75C2-0BD2-5819-3370D9C1AED7}"/>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88870118-3505-BEA8-6FBF-F93924CC72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B96D9F-D4CC-7753-CD8A-EE54BDCB19EF}"/>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5634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F605C-0CAB-93C1-9C12-D644AE6739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CEC66-CF5B-A418-987C-585BC2D29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C3D3DE-EE8F-8046-5E91-31E33A2C6918}"/>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7DB543DD-AC9E-6B0C-B53A-8E34D3F97E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F3A9D9-654B-713E-39A3-28A823B6633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84333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8C8B-F43B-175E-6A9F-0C90C1463F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CC067B-C631-098C-2D74-B5553994F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52E62A-3388-6D34-3A8B-FBFDAA9DBAAD}"/>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FFE6C19F-BF6E-4B69-D253-FFEC85E420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DD6823-BF9E-5FA2-A6E1-362B7200F0E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09386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9C4C-8549-60D3-5EF4-EF819A58A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F2B559-50AF-254D-3A90-8B76F4D79C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D580C7-98E1-1C66-F426-FDFF88EA84E5}"/>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45A933B1-0788-C029-8EA0-66F9DD0DAA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F0E12-0C32-452D-45E0-95B3C24C6F11}"/>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635256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330A-4D98-4075-1D3D-2D13BD8004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A775E0-1437-1E94-13FF-9AB159CBC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B97B58D-8FA4-E643-1603-D1BB18FD2E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869DD64-83B5-E5E3-7C90-A5B96BA922A3}"/>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6" name="Footer Placeholder 5">
            <a:extLst>
              <a:ext uri="{FF2B5EF4-FFF2-40B4-BE49-F238E27FC236}">
                <a16:creationId xmlns:a16="http://schemas.microsoft.com/office/drawing/2014/main" id="{CCD7384E-FA51-3377-807A-857412735B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496D6D-F077-1AAB-B612-BF19B09CC7BB}"/>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41118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7CA4-E0C2-AC0B-D984-EF6A9742AF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62834-045C-19F7-CDA2-FE18BBDC7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4F9C3E-E9B3-429E-9689-B7712E7A5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C1F41F-A2A5-641F-4964-126DD5293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48676E-CF7B-E47C-0994-1D2F8BE75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2C23CF-F057-25A3-3D2A-FE0A3E47AB78}"/>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8" name="Footer Placeholder 7">
            <a:extLst>
              <a:ext uri="{FF2B5EF4-FFF2-40B4-BE49-F238E27FC236}">
                <a16:creationId xmlns:a16="http://schemas.microsoft.com/office/drawing/2014/main" id="{665C6133-AC7D-1CBC-D595-C888FB55A3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44F104-4BD3-AD6D-DC7B-15178643A9D4}"/>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98351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2CA0-A0B0-FC91-80AB-4D7EA68447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8A2E04-604E-875F-0576-0E3F7F75BFE3}"/>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4" name="Footer Placeholder 3">
            <a:extLst>
              <a:ext uri="{FF2B5EF4-FFF2-40B4-BE49-F238E27FC236}">
                <a16:creationId xmlns:a16="http://schemas.microsoft.com/office/drawing/2014/main" id="{C3566C40-BF4A-7E67-AF93-7A16BA2DF1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089398-2555-E424-B98F-F47884D63D50}"/>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26431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5F50F-55A9-FBE1-D965-44FC56DFCBD9}"/>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3" name="Footer Placeholder 2">
            <a:extLst>
              <a:ext uri="{FF2B5EF4-FFF2-40B4-BE49-F238E27FC236}">
                <a16:creationId xmlns:a16="http://schemas.microsoft.com/office/drawing/2014/main" id="{D0A671BE-901E-2B5D-BAEC-C86977EDC9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034006-7E5F-0E9C-D4D4-A222DCBFC9B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21057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B935-A733-716B-BAE7-24D9FC601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EE03246-2D00-6988-9992-B6A5F807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12A69C-6F1B-710C-66B7-135110A0F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4F95-B73B-F380-17B4-1563B18CE975}"/>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6" name="Footer Placeholder 5">
            <a:extLst>
              <a:ext uri="{FF2B5EF4-FFF2-40B4-BE49-F238E27FC236}">
                <a16:creationId xmlns:a16="http://schemas.microsoft.com/office/drawing/2014/main" id="{C2706D98-AB9D-6563-273E-0765470F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5E4D4E-C18C-12A2-EF68-EC185F5E9AF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90228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CFD9-CE2D-EB8B-4F31-C67795437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EE71AF-4DDF-B07F-7480-E1B886D87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D9A920-704A-9D59-E107-2F0394F5F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72897-7BFC-50F5-192A-4E537038C399}"/>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6" name="Footer Placeholder 5">
            <a:extLst>
              <a:ext uri="{FF2B5EF4-FFF2-40B4-BE49-F238E27FC236}">
                <a16:creationId xmlns:a16="http://schemas.microsoft.com/office/drawing/2014/main" id="{EDF9A385-B3AC-255E-5410-9C41CF32BB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6586F1-7527-7EAC-E937-7897DB456FF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503506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61F546-A05F-8765-AE17-356F895E9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41A528-CA3B-6D2A-DE34-D4D4DAE26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2A6055-201E-45D6-9DA3-F570D9594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4F83FBC1-C2D1-E069-42C8-38A18C644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11D76A-203F-A38A-84A0-7A7A1E8C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70456-139B-4536-83A9-6A3C91BA33CA}" type="slidenum">
              <a:rPr lang="en-GB" smtClean="0"/>
              <a:t>‹#›</a:t>
            </a:fld>
            <a:endParaRPr lang="en-GB"/>
          </a:p>
        </p:txBody>
      </p:sp>
    </p:spTree>
    <p:extLst>
      <p:ext uri="{BB962C8B-B14F-4D97-AF65-F5344CB8AC3E}">
        <p14:creationId xmlns:p14="http://schemas.microsoft.com/office/powerpoint/2010/main" val="374426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png"/><Relationship Id="rId3" Type="http://schemas.openxmlformats.org/officeDocument/2006/relationships/slide" Target="slide12.xml"/><Relationship Id="rId7" Type="http://schemas.openxmlformats.org/officeDocument/2006/relationships/image" Target="../media/image51.png"/><Relationship Id="rId12"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image" Target="../media/image1.png"/><Relationship Id="rId5" Type="http://schemas.openxmlformats.org/officeDocument/2006/relationships/image" Target="../media/image14.pn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slide" Target="slide2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github.com/wso2/ETAC"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6.pn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6.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5.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7.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39.sv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39.sv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39.svg"/><Relationship Id="rId4" Type="http://schemas.openxmlformats.org/officeDocument/2006/relationships/image" Target="../media/image4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png"/><Relationship Id="rId7" Type="http://schemas.openxmlformats.org/officeDocument/2006/relationships/image" Target="../media/image36.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39.svg"/><Relationship Id="rId5" Type="http://schemas.openxmlformats.org/officeDocument/2006/relationships/image" Target="../media/image44.png"/><Relationship Id="rId10" Type="http://schemas.openxmlformats.org/officeDocument/2006/relationships/image" Target="../media/image38.png"/><Relationship Id="rId4" Type="http://schemas.openxmlformats.org/officeDocument/2006/relationships/image" Target="../media/image43.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2.png"/><Relationship Id="rId7" Type="http://schemas.openxmlformats.org/officeDocument/2006/relationships/image" Target="../media/image37.png"/><Relationship Id="rId12"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38.png"/><Relationship Id="rId5" Type="http://schemas.openxmlformats.org/officeDocument/2006/relationships/image" Target="../media/image44.png"/><Relationship Id="rId10"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png"/><Relationship Id="rId7" Type="http://schemas.openxmlformats.org/officeDocument/2006/relationships/slide" Target="slide43.xml"/><Relationship Id="rId12"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8.png"/><Relationship Id="rId5" Type="http://schemas.openxmlformats.org/officeDocument/2006/relationships/image" Target="../media/image46.png"/><Relationship Id="rId10" Type="http://schemas.openxmlformats.org/officeDocument/2006/relationships/slide" Target="slide48.xml"/><Relationship Id="rId4" Type="http://schemas.openxmlformats.org/officeDocument/2006/relationships/slide" Target="slide33.xml"/><Relationship Id="rId9" Type="http://schemas.openxmlformats.org/officeDocument/2006/relationships/image" Target="../media/image48.png"/><Relationship Id="rId1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1.sv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1.sv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1.sv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1.sv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1.sv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1.sv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60.png"/><Relationship Id="rId4" Type="http://schemas.openxmlformats.org/officeDocument/2006/relationships/image" Target="../media/image3.png"/><Relationship Id="rId9" Type="http://schemas.openxmlformats.org/officeDocument/2006/relationships/slide" Target="slide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1.sv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2.png"/><Relationship Id="rId4" Type="http://schemas.openxmlformats.org/officeDocument/2006/relationships/image" Target="../media/image31.svg"/></Relationships>
</file>

<file path=ppt/slides/_rels/slide4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30.pn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1.svg"/><Relationship Id="rId4" Type="http://schemas.openxmlformats.org/officeDocument/2006/relationships/image" Target="../media/image31.svg"/><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2.png"/><Relationship Id="rId4" Type="http://schemas.openxmlformats.org/officeDocument/2006/relationships/image" Target="../media/image31.svg"/></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7.png"/><Relationship Id="rId7"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jpe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60.jpe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1.svg"/></Relationships>
</file>

<file path=ppt/slides/_rels/slide5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27.svg"/><Relationship Id="rId3" Type="http://schemas.openxmlformats.org/officeDocument/2006/relationships/image" Target="../media/image30.png"/><Relationship Id="rId7" Type="http://schemas.openxmlformats.org/officeDocument/2006/relationships/image" Target="../media/image66.svg"/><Relationship Id="rId12" Type="http://schemas.openxmlformats.org/officeDocument/2006/relationships/image" Target="../media/image26.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31.svg"/><Relationship Id="rId9" Type="http://schemas.openxmlformats.org/officeDocument/2006/relationships/image" Target="../media/image68.svg"/></Relationships>
</file>

<file path=ppt/slides/_rels/slide5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2.svg"/><Relationship Id="rId7" Type="http://schemas.openxmlformats.org/officeDocument/2006/relationships/image" Target="../media/image76.svg"/><Relationship Id="rId12"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4.png"/><Relationship Id="rId5" Type="http://schemas.openxmlformats.org/officeDocument/2006/relationships/image" Target="../media/image74.svg"/><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58881-4271-5B11-5FB7-2104D7371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44" y="1205948"/>
            <a:ext cx="2257425" cy="3276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51272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6D55F-AD3A-CACC-2A13-C51D11E9CFF5}"/>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958820-9B23-E088-DC96-E510BE9E0BF2}"/>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5FD3FE-2947-9A6C-7737-C50879B53DB4}"/>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306B360-8F14-2591-6092-0227FB5F0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7" y="5878945"/>
            <a:ext cx="2460399" cy="918094"/>
          </a:xfrm>
          <a:prstGeom prst="rect">
            <a:avLst/>
          </a:prstGeom>
        </p:spPr>
      </p:pic>
      <p:pic>
        <p:nvPicPr>
          <p:cNvPr id="2" name="Picture 1">
            <a:extLst>
              <a:ext uri="{FF2B5EF4-FFF2-40B4-BE49-F238E27FC236}">
                <a16:creationId xmlns:a16="http://schemas.microsoft.com/office/drawing/2014/main" id="{3E73D551-B631-455F-7B73-A37384B51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17" y="-869771"/>
            <a:ext cx="594661" cy="618361"/>
          </a:xfrm>
          <a:prstGeom prst="rect">
            <a:avLst/>
          </a:prstGeom>
        </p:spPr>
      </p:pic>
      <p:pic>
        <p:nvPicPr>
          <p:cNvPr id="10" name="Picture 9">
            <a:extLst>
              <a:ext uri="{FF2B5EF4-FFF2-40B4-BE49-F238E27FC236}">
                <a16:creationId xmlns:a16="http://schemas.microsoft.com/office/drawing/2014/main" id="{A5D893EC-F286-0864-5D08-7E1CFB126F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1254804"/>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0A3C42D-D22C-E7A9-D35F-24263156EBB9}"/>
              </a:ext>
            </a:extLst>
          </p:cNvPr>
          <p:cNvPicPr>
            <a:picLocks noChangeAspect="1"/>
          </p:cNvPicPr>
          <p:nvPr/>
        </p:nvPicPr>
        <p:blipFill>
          <a:blip r:embed="rId5"/>
          <a:stretch>
            <a:fillRect/>
          </a:stretch>
        </p:blipFill>
        <p:spPr>
          <a:xfrm>
            <a:off x="2795680" y="6085580"/>
            <a:ext cx="3381375" cy="504825"/>
          </a:xfrm>
          <a:prstGeom prst="rect">
            <a:avLst/>
          </a:prstGeom>
        </p:spPr>
      </p:pic>
      <p:pic>
        <p:nvPicPr>
          <p:cNvPr id="14" name="Picture 13">
            <a:extLst>
              <a:ext uri="{FF2B5EF4-FFF2-40B4-BE49-F238E27FC236}">
                <a16:creationId xmlns:a16="http://schemas.microsoft.com/office/drawing/2014/main" id="{3836AD59-BB0A-B712-8C10-C1C2D88BB8D8}"/>
              </a:ext>
            </a:extLst>
          </p:cNvPr>
          <p:cNvPicPr>
            <a:picLocks noChangeAspect="1"/>
          </p:cNvPicPr>
          <p:nvPr/>
        </p:nvPicPr>
        <p:blipFill>
          <a:blip r:embed="rId5"/>
          <a:stretch>
            <a:fillRect/>
          </a:stretch>
        </p:blipFill>
        <p:spPr>
          <a:xfrm>
            <a:off x="1305601" y="-673813"/>
            <a:ext cx="1403926" cy="209600"/>
          </a:xfrm>
          <a:prstGeom prst="rect">
            <a:avLst/>
          </a:prstGeom>
        </p:spPr>
      </p:pic>
      <p:cxnSp>
        <p:nvCxnSpPr>
          <p:cNvPr id="17" name="Straight Connector 16">
            <a:extLst>
              <a:ext uri="{FF2B5EF4-FFF2-40B4-BE49-F238E27FC236}">
                <a16:creationId xmlns:a16="http://schemas.microsoft.com/office/drawing/2014/main" id="{DE5CCB9E-6DC7-CDEA-5032-80631613D7AC}"/>
              </a:ext>
            </a:extLst>
          </p:cNvPr>
          <p:cNvCxnSpPr>
            <a:cxnSpLocks/>
          </p:cNvCxnSpPr>
          <p:nvPr/>
        </p:nvCxnSpPr>
        <p:spPr>
          <a:xfrm rot="2700000" flipH="1">
            <a:off x="-8626698" y="-1115740"/>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F41515-1017-1A27-E231-3FC785648A13}"/>
              </a:ext>
            </a:extLst>
          </p:cNvPr>
          <p:cNvSpPr txBox="1"/>
          <p:nvPr/>
        </p:nvSpPr>
        <p:spPr>
          <a:xfrm rot="2700000">
            <a:off x="-4252938" y="355811"/>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Tree>
    <p:extLst>
      <p:ext uri="{BB962C8B-B14F-4D97-AF65-F5344CB8AC3E}">
        <p14:creationId xmlns:p14="http://schemas.microsoft.com/office/powerpoint/2010/main" val="336787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7" name="pexels-rostislav-uzunov-7513671">
            <a:hlinkClick r:id="" action="ppaction://media"/>
            <a:extLst>
              <a:ext uri="{FF2B5EF4-FFF2-40B4-BE49-F238E27FC236}">
                <a16:creationId xmlns:a16="http://schemas.microsoft.com/office/drawing/2014/main" id="{7896F6AE-B100-68FD-3C1B-C3CC11B923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pic>
        <p:nvPicPr>
          <p:cNvPr id="2" name="Picture 1">
            <a:extLst>
              <a:ext uri="{FF2B5EF4-FFF2-40B4-BE49-F238E27FC236}">
                <a16:creationId xmlns:a16="http://schemas.microsoft.com/office/drawing/2014/main" id="{9D75A328-531C-557F-9E6C-9852775C75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3FCC09-8425-986E-EFC6-7F03A54F8BE6}"/>
              </a:ext>
            </a:extLst>
          </p:cNvPr>
          <p:cNvPicPr>
            <a:picLocks noChangeAspect="1"/>
          </p:cNvPicPr>
          <p:nvPr/>
        </p:nvPicPr>
        <p:blipFill>
          <a:blip r:embed="rId6"/>
          <a:stretch>
            <a:fillRect/>
          </a:stretch>
        </p:blipFill>
        <p:spPr>
          <a:xfrm>
            <a:off x="1044226" y="370901"/>
            <a:ext cx="1403926" cy="209600"/>
          </a:xfrm>
          <a:prstGeom prst="rect">
            <a:avLst/>
          </a:prstGeom>
        </p:spPr>
      </p:pic>
      <p:pic>
        <p:nvPicPr>
          <p:cNvPr id="5" name="Picture 4">
            <a:extLst>
              <a:ext uri="{FF2B5EF4-FFF2-40B4-BE49-F238E27FC236}">
                <a16:creationId xmlns:a16="http://schemas.microsoft.com/office/drawing/2014/main" id="{996AA7E5-3A05-703D-BA39-F0BEE0922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graphicFrame>
        <p:nvGraphicFramePr>
          <p:cNvPr id="11" name="Table 36">
            <a:extLst>
              <a:ext uri="{FF2B5EF4-FFF2-40B4-BE49-F238E27FC236}">
                <a16:creationId xmlns:a16="http://schemas.microsoft.com/office/drawing/2014/main" id="{BCA3DC4B-C167-D84C-32F7-B522A74BA0E3}"/>
              </a:ext>
            </a:extLst>
          </p:cNvPr>
          <p:cNvGraphicFramePr>
            <a:graphicFrameLocks noGrp="1"/>
          </p:cNvGraphicFramePr>
          <p:nvPr>
            <p:extLst>
              <p:ext uri="{D42A27DB-BD31-4B8C-83A1-F6EECF244321}">
                <p14:modId xmlns:p14="http://schemas.microsoft.com/office/powerpoint/2010/main" val="4072469223"/>
              </p:ext>
            </p:extLst>
          </p:nvPr>
        </p:nvGraphicFramePr>
        <p:xfrm>
          <a:off x="5886227"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latin typeface="Averta" panose="00000500000000000000" pitchFamily="50" charset="0"/>
                        </a:rPr>
                        <a:t>Artificial Intelligence</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4D Printing</a:t>
                      </a: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r>
                        <a:rPr lang="en-GB" sz="1400" dirty="0">
                          <a:latin typeface="Averta" panose="00000500000000000000" pitchFamily="50" charset="0"/>
                        </a:rPr>
                        <a:t>Blockchain &amp; DLT</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Biotechnology</a:t>
                      </a: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r>
                        <a:rPr lang="en-GB" sz="1400" dirty="0">
                          <a:latin typeface="Averta" panose="00000500000000000000" pitchFamily="50" charset="0"/>
                        </a:rPr>
                        <a:t>IOT</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5G &amp; 6G</a:t>
                      </a: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r>
                        <a:rPr lang="en-GB" sz="1400" dirty="0">
                          <a:latin typeface="Averta" panose="00000500000000000000" pitchFamily="50" charset="0"/>
                        </a:rPr>
                        <a:t>Robotics &amp; RPA</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Graphene</a:t>
                      </a: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r>
                        <a:rPr lang="en-GB" sz="1400" dirty="0">
                          <a:latin typeface="Averta" panose="00000500000000000000" pitchFamily="50" charset="0"/>
                        </a:rPr>
                        <a:t>Spatial Computing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Natural Language Processing</a:t>
                      </a: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r>
                        <a:rPr lang="en-GB" sz="1400" dirty="0">
                          <a:latin typeface="Averta" panose="00000500000000000000" pitchFamily="50" charset="0"/>
                        </a:rPr>
                        <a:t>Quantum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Advanced Data Processing</a:t>
                      </a: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r>
                        <a:rPr lang="en-GB" sz="1400" dirty="0">
                          <a:latin typeface="Averta" panose="00000500000000000000" pitchFamily="50" charset="0"/>
                        </a:rPr>
                        <a:t>Neural Links</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Cloud Computing</a:t>
                      </a: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latin typeface="Averta" panose="00000500000000000000" pitchFamily="50" charset="0"/>
                        </a:rPr>
                        <a:t>Space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Crypto Agility</a:t>
                      </a: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sp>
        <p:nvSpPr>
          <p:cNvPr id="12" name="TextBox 11">
            <a:extLst>
              <a:ext uri="{FF2B5EF4-FFF2-40B4-BE49-F238E27FC236}">
                <a16:creationId xmlns:a16="http://schemas.microsoft.com/office/drawing/2014/main" id="{E038E68E-7142-6CE4-6491-0AD5196A29AC}"/>
              </a:ext>
            </a:extLst>
          </p:cNvPr>
          <p:cNvSpPr txBox="1"/>
          <p:nvPr/>
        </p:nvSpPr>
        <p:spPr>
          <a:xfrm rot="18900000">
            <a:off x="-4503293" y="826749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9" name="TextBox 8">
            <a:extLst>
              <a:ext uri="{FF2B5EF4-FFF2-40B4-BE49-F238E27FC236}">
                <a16:creationId xmlns:a16="http://schemas.microsoft.com/office/drawing/2014/main" id="{AF81CF13-C1EE-A300-FA44-C77228A8975C}"/>
              </a:ext>
            </a:extLst>
          </p:cNvPr>
          <p:cNvSpPr txBox="1"/>
          <p:nvPr/>
        </p:nvSpPr>
        <p:spPr>
          <a:xfrm>
            <a:off x="4926360" y="1368415"/>
            <a:ext cx="6810232" cy="4524315"/>
          </a:xfrm>
          <a:prstGeom prst="rect">
            <a:avLst/>
          </a:prstGeom>
          <a:solidFill>
            <a:srgbClr val="FFFFFF">
              <a:alpha val="40000"/>
            </a:srgbClr>
          </a:solidFill>
        </p:spPr>
        <p:txBody>
          <a:bodyPr wrap="square" rtlCol="0">
            <a:spAutoFit/>
          </a:bodyPr>
          <a:lstStyle/>
          <a:p>
            <a:pPr algn="r"/>
            <a:r>
              <a:rPr lang="en-GB" sz="4800" dirty="0">
                <a:latin typeface="Gotham Book" pitchFamily="50" charset="0"/>
              </a:rPr>
              <a:t>To lead the FinTech Industry as the most trusted source of emerging technology knowledge &amp; experience</a:t>
            </a:r>
          </a:p>
        </p:txBody>
      </p:sp>
    </p:spTree>
    <p:extLst>
      <p:ext uri="{BB962C8B-B14F-4D97-AF65-F5344CB8AC3E}">
        <p14:creationId xmlns:p14="http://schemas.microsoft.com/office/powerpoint/2010/main" val="10339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repeatCount="indefinite"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156589" y="356214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A7D5A63A-D5C1-7DB6-FD8D-9AF9E1F7CE32}"/>
                  </a:ext>
                </a:extLst>
              </p:cNvPr>
              <p:cNvGraphicFramePr>
                <a:graphicFrameLocks noChangeAspect="1"/>
              </p:cNvGraphicFramePr>
              <p:nvPr>
                <p:extLst>
                  <p:ext uri="{D42A27DB-BD31-4B8C-83A1-F6EECF244321}">
                    <p14:modId xmlns:p14="http://schemas.microsoft.com/office/powerpoint/2010/main" val="3400178315"/>
                  </p:ext>
                </p:extLst>
              </p:nvPr>
            </p:nvGraphicFramePr>
            <p:xfrm>
              <a:off x="7054927" y="590313"/>
              <a:ext cx="3048000" cy="1714500"/>
            </p:xfrm>
            <a:graphic>
              <a:graphicData uri="http://schemas.microsoft.com/office/powerpoint/2016/sectionzoom">
                <psez:sectionZm>
                  <psez:sectionZmObj sectionId="{D9DDDC0E-CD46-4F23-9197-A209A09EC98B}">
                    <psez:zmPr id="{2A8C5D22-3557-43F1-AFDF-00E241E1B9B9}"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3" action="ppaction://hlinksldjump"/>
                <a:extLst>
                  <a:ext uri="{FF2B5EF4-FFF2-40B4-BE49-F238E27FC236}">
                    <a16:creationId xmlns:a16="http://schemas.microsoft.com/office/drawing/2014/main" id="{A7D5A63A-D5C1-7DB6-FD8D-9AF9E1F7CE32}"/>
                  </a:ext>
                </a:extLst>
              </p:cNvPr>
              <p:cNvPicPr>
                <a:picLocks noGrp="1" noRot="1" noChangeAspect="1" noMove="1" noResize="1" noEditPoints="1" noAdjustHandles="1" noChangeArrowheads="1" noChangeShapeType="1"/>
              </p:cNvPicPr>
              <p:nvPr/>
            </p:nvPicPr>
            <p:blipFill>
              <a:blip r:embed="rId4"/>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2AD33F95-4FA1-459D-406F-6A08E1275BEF}"/>
                  </a:ext>
                </a:extLst>
              </p:cNvPr>
              <p:cNvGraphicFramePr>
                <a:graphicFrameLocks noChangeAspect="1"/>
              </p:cNvGraphicFramePr>
              <p:nvPr>
                <p:extLst>
                  <p:ext uri="{D42A27DB-BD31-4B8C-83A1-F6EECF244321}">
                    <p14:modId xmlns:p14="http://schemas.microsoft.com/office/powerpoint/2010/main" val="2946107628"/>
                  </p:ext>
                </p:extLst>
              </p:nvPr>
            </p:nvGraphicFramePr>
            <p:xfrm>
              <a:off x="7054927" y="2609613"/>
              <a:ext cx="3048000" cy="1714500"/>
            </p:xfrm>
            <a:graphic>
              <a:graphicData uri="http://schemas.microsoft.com/office/powerpoint/2016/sectionzoom">
                <psez:sectionZm>
                  <psez:sectionZmObj sectionId="{19AAE0BE-FD67-4DF3-A903-3BEBF7AE31FA}">
                    <psez:zmPr id="{C812E04E-F4C9-4C17-97C5-BBDD3B75B193}"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4" name="Section Zoom 33">
                <a:hlinkClick r:id="rId6" action="ppaction://hlinksldjump"/>
                <a:extLst>
                  <a:ext uri="{FF2B5EF4-FFF2-40B4-BE49-F238E27FC236}">
                    <a16:creationId xmlns:a16="http://schemas.microsoft.com/office/drawing/2014/main" id="{2AD33F95-4FA1-459D-406F-6A08E1275BEF}"/>
                  </a:ext>
                </a:extLst>
              </p:cNvPr>
              <p:cNvPicPr>
                <a:picLocks noGrp="1" noRot="1" noChangeAspect="1" noMove="1" noResize="1" noEditPoints="1" noAdjustHandles="1" noChangeArrowheads="1" noChangeShapeType="1"/>
              </p:cNvPicPr>
              <p:nvPr/>
            </p:nvPicPr>
            <p:blipFill>
              <a:blip r:embed="rId7"/>
              <a:stretch>
                <a:fillRect/>
              </a:stretch>
            </p:blipFill>
            <p:spPr>
              <a:xfrm>
                <a:off x="7054927" y="26096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765E097A-7E97-FB18-7F24-08E5D3776B3F}"/>
                  </a:ext>
                </a:extLst>
              </p:cNvPr>
              <p:cNvGraphicFramePr>
                <a:graphicFrameLocks noChangeAspect="1"/>
              </p:cNvGraphicFramePr>
              <p:nvPr>
                <p:extLst>
                  <p:ext uri="{D42A27DB-BD31-4B8C-83A1-F6EECF244321}">
                    <p14:modId xmlns:p14="http://schemas.microsoft.com/office/powerpoint/2010/main" val="1703486563"/>
                  </p:ext>
                </p:extLst>
              </p:nvPr>
            </p:nvGraphicFramePr>
            <p:xfrm>
              <a:off x="7054927" y="4628913"/>
              <a:ext cx="3048000" cy="1714500"/>
            </p:xfrm>
            <a:graphic>
              <a:graphicData uri="http://schemas.microsoft.com/office/powerpoint/2016/sectionzoom">
                <psez:sectionZm>
                  <psez:sectionZmObj sectionId="{7C615F39-6A8B-4D3A-9C8B-9F0FC267CFB7}">
                    <psez:zmPr id="{3CF367CB-5DC2-4B5E-8C0C-35BF774981C5}"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6" name="Section Zoom 35">
                <a:hlinkClick r:id="rId9" action="ppaction://hlinksldjump"/>
                <a:extLst>
                  <a:ext uri="{FF2B5EF4-FFF2-40B4-BE49-F238E27FC236}">
                    <a16:creationId xmlns:a16="http://schemas.microsoft.com/office/drawing/2014/main" id="{765E097A-7E97-FB18-7F24-08E5D3776B3F}"/>
                  </a:ext>
                </a:extLst>
              </p:cNvPr>
              <p:cNvPicPr>
                <a:picLocks noGrp="1" noRot="1" noChangeAspect="1" noMove="1" noResize="1" noEditPoints="1" noAdjustHandles="1" noChangeArrowheads="1" noChangeShapeType="1"/>
              </p:cNvPicPr>
              <p:nvPr/>
            </p:nvPicPr>
            <p:blipFill>
              <a:blip r:embed="rId10"/>
              <a:stretch>
                <a:fillRect/>
              </a:stretch>
            </p:blipFill>
            <p:spPr>
              <a:xfrm>
                <a:off x="7054927" y="4628913"/>
                <a:ext cx="3048000" cy="1714500"/>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32DCEC80-90C6-49ED-296A-75EFBF17E954}"/>
              </a:ext>
            </a:extLst>
          </p:cNvPr>
          <p:cNvSpPr txBox="1"/>
          <p:nvPr/>
        </p:nvSpPr>
        <p:spPr>
          <a:xfrm rot="18900000">
            <a:off x="-4476231" y="8055295"/>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pic>
        <p:nvPicPr>
          <p:cNvPr id="2" name="Picture 1">
            <a:extLst>
              <a:ext uri="{FF2B5EF4-FFF2-40B4-BE49-F238E27FC236}">
                <a16:creationId xmlns:a16="http://schemas.microsoft.com/office/drawing/2014/main" id="{7FFBEF39-AC21-8D61-B5D8-CE1DB959267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FC15EB-2C66-379F-B1A7-1AB77ADD67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6" name="Picture 5">
            <a:extLst>
              <a:ext uri="{FF2B5EF4-FFF2-40B4-BE49-F238E27FC236}">
                <a16:creationId xmlns:a16="http://schemas.microsoft.com/office/drawing/2014/main" id="{2FF495D2-7706-EA46-794B-4FF713C5A670}"/>
              </a:ext>
            </a:extLst>
          </p:cNvPr>
          <p:cNvPicPr>
            <a:picLocks noChangeAspect="1"/>
          </p:cNvPicPr>
          <p:nvPr/>
        </p:nvPicPr>
        <p:blipFill>
          <a:blip r:embed="rId13"/>
          <a:stretch>
            <a:fillRect/>
          </a:stretch>
        </p:blipFill>
        <p:spPr>
          <a:xfrm>
            <a:off x="1044226" y="370901"/>
            <a:ext cx="1403926" cy="209600"/>
          </a:xfrm>
          <a:prstGeom prst="rect">
            <a:avLst/>
          </a:prstGeom>
        </p:spPr>
      </p:pic>
    </p:spTree>
    <p:extLst>
      <p:ext uri="{BB962C8B-B14F-4D97-AF65-F5344CB8AC3E}">
        <p14:creationId xmlns:p14="http://schemas.microsoft.com/office/powerpoint/2010/main" val="6288589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63713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873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
        <p:nvSpPr>
          <p:cNvPr id="2" name="TextBox 1">
            <a:extLst>
              <a:ext uri="{FF2B5EF4-FFF2-40B4-BE49-F238E27FC236}">
                <a16:creationId xmlns:a16="http://schemas.microsoft.com/office/drawing/2014/main" id="{FC9FEBF7-1ED1-D1DB-F440-E4446D3D2738}"/>
              </a:ext>
            </a:extLst>
          </p:cNvPr>
          <p:cNvSpPr txBox="1"/>
          <p:nvPr/>
        </p:nvSpPr>
        <p:spPr>
          <a:xfrm>
            <a:off x="6096000" y="1274562"/>
            <a:ext cx="5753100" cy="4308872"/>
          </a:xfrm>
          <a:prstGeom prst="rect">
            <a:avLst/>
          </a:prstGeom>
          <a:noFill/>
        </p:spPr>
        <p:txBody>
          <a:bodyPr wrap="square" rtlCol="0">
            <a:spAutoFit/>
          </a:bodyPr>
          <a:lstStyle/>
          <a:p>
            <a:pPr>
              <a:spcAft>
                <a:spcPts val="1200"/>
              </a:spcAft>
            </a:pPr>
            <a:r>
              <a:rPr lang="en-GB" sz="3200" b="1" dirty="0">
                <a:solidFill>
                  <a:schemeClr val="bg1"/>
                </a:solidFill>
                <a:latin typeface="Gotham Book" pitchFamily="50" charset="0"/>
              </a:rPr>
              <a:t>Core Points:</a:t>
            </a:r>
          </a:p>
          <a:p>
            <a:pPr>
              <a:spcAft>
                <a:spcPts val="1200"/>
              </a:spcAft>
            </a:pPr>
            <a:endParaRPr lang="en-GB" sz="3200" dirty="0">
              <a:solidFill>
                <a:schemeClr val="bg1"/>
              </a:solidFill>
              <a:latin typeface="Gotham Book" pitchFamily="50" charset="0"/>
            </a:endParaRP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Practical application outlines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Defining a Brain Trust</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Academia</a:t>
            </a:r>
          </a:p>
        </p:txBody>
      </p:sp>
      <p:sp>
        <p:nvSpPr>
          <p:cNvPr id="3" name="TextBox 2">
            <a:extLst>
              <a:ext uri="{FF2B5EF4-FFF2-40B4-BE49-F238E27FC236}">
                <a16:creationId xmlns:a16="http://schemas.microsoft.com/office/drawing/2014/main" id="{C2DA7BDD-BDD9-14BC-DDF5-BEB45BFAF643}"/>
              </a:ext>
            </a:extLst>
          </p:cNvPr>
          <p:cNvSpPr txBox="1"/>
          <p:nvPr/>
        </p:nvSpPr>
        <p:spPr>
          <a:xfrm>
            <a:off x="126873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Tree>
    <p:extLst>
      <p:ext uri="{BB962C8B-B14F-4D97-AF65-F5344CB8AC3E}">
        <p14:creationId xmlns:p14="http://schemas.microsoft.com/office/powerpoint/2010/main" val="38481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50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50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50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pic>
        <p:nvPicPr>
          <p:cNvPr id="5" name="Picture 4">
            <a:extLst>
              <a:ext uri="{FF2B5EF4-FFF2-40B4-BE49-F238E27FC236}">
                <a16:creationId xmlns:a16="http://schemas.microsoft.com/office/drawing/2014/main" id="{5AE4F7E6-B39D-7D94-B4F7-BA822BBB29D0}"/>
              </a:ext>
            </a:extLst>
          </p:cNvPr>
          <p:cNvPicPr>
            <a:picLocks noChangeAspect="1"/>
          </p:cNvPicPr>
          <p:nvPr/>
        </p:nvPicPr>
        <p:blipFill>
          <a:blip r:embed="rId4"/>
          <a:stretch>
            <a:fillRect/>
          </a:stretch>
        </p:blipFill>
        <p:spPr>
          <a:xfrm>
            <a:off x="1604962" y="1571625"/>
            <a:ext cx="3805238" cy="2843998"/>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571624"/>
            <a:ext cx="4759027" cy="461664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Created by recognised subject matter experts (SMEs)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Introduction to the subject &amp; relevant reading to seed knowledge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Open comments for further discussion and follow-ups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various Technology Readiness Levels of the underlying technology</a:t>
            </a:r>
          </a:p>
        </p:txBody>
      </p:sp>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6718"/>
          <a:stretch/>
        </p:blipFill>
        <p:spPr bwMode="auto">
          <a:xfrm>
            <a:off x="335756"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0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pic>
        <p:nvPicPr>
          <p:cNvPr id="5" name="Picture 4">
            <a:extLst>
              <a:ext uri="{FF2B5EF4-FFF2-40B4-BE49-F238E27FC236}">
                <a16:creationId xmlns:a16="http://schemas.microsoft.com/office/drawing/2014/main" id="{5AE4F7E6-B39D-7D94-B4F7-BA822BBB29D0}"/>
              </a:ext>
            </a:extLst>
          </p:cNvPr>
          <p:cNvPicPr>
            <a:picLocks noChangeAspect="1"/>
          </p:cNvPicPr>
          <p:nvPr/>
        </p:nvPicPr>
        <p:blipFill>
          <a:blip r:embed="rId4"/>
          <a:stretch>
            <a:fillRect/>
          </a:stretch>
        </p:blipFill>
        <p:spPr>
          <a:xfrm>
            <a:off x="-5383184" y="1571625"/>
            <a:ext cx="3805238" cy="2843998"/>
          </a:xfrm>
          <a:prstGeom prst="rect">
            <a:avLst/>
          </a:prstGeom>
        </p:spPr>
      </p:pic>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6718"/>
          <a:stretch/>
        </p:blipFill>
        <p:spPr bwMode="auto">
          <a:xfrm>
            <a:off x="-6652390"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92CF0C-A7D6-EE1F-9D79-2324C506F6F3}"/>
              </a:ext>
            </a:extLst>
          </p:cNvPr>
          <p:cNvSpPr txBox="1"/>
          <p:nvPr/>
        </p:nvSpPr>
        <p:spPr>
          <a:xfrm>
            <a:off x="127254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074" name="Picture 2" descr="Figure 1 - the Emerging Technology Analysis Canvas (ETAC)">
            <a:extLst>
              <a:ext uri="{FF2B5EF4-FFF2-40B4-BE49-F238E27FC236}">
                <a16:creationId xmlns:a16="http://schemas.microsoft.com/office/drawing/2014/main" id="{F0627DD2-3F54-B500-30C1-91F2A268C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7"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EE73EB-AF6F-1E3C-096E-C25B00F7E6D9}"/>
              </a:ext>
            </a:extLst>
          </p:cNvPr>
          <p:cNvSpPr txBox="1"/>
          <p:nvPr/>
        </p:nvSpPr>
        <p:spPr>
          <a:xfrm>
            <a:off x="7148979" y="2027885"/>
            <a:ext cx="4759027" cy="3816429"/>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Emerging Technology Analysis Canvas asset will also be created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Sits alongside the primer in the repository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Aligns to Business Model Canvas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can be found at </a:t>
            </a:r>
            <a:r>
              <a:rPr lang="en-GB" sz="2000" dirty="0">
                <a:solidFill>
                  <a:schemeClr val="bg1"/>
                </a:solidFill>
                <a:latin typeface="Gotham Book" pitchFamily="50" charset="0"/>
                <a:hlinkClick r:id="rId7">
                  <a:extLst>
                    <a:ext uri="{A12FA001-AC4F-418D-AE19-62706E023703}">
                      <ahyp:hlinkClr xmlns:ahyp="http://schemas.microsoft.com/office/drawing/2018/hyperlinkcolor" val="tx"/>
                    </a:ext>
                  </a:extLst>
                </a:hlinkClick>
              </a:rPr>
              <a:t>https://github.com/wso2/ETAC</a:t>
            </a:r>
            <a:endParaRPr lang="en-GB" sz="2400" dirty="0">
              <a:solidFill>
                <a:schemeClr val="bg1"/>
              </a:solidFill>
              <a:latin typeface="Gotham Book" pitchFamily="50" charset="0"/>
            </a:endParaRPr>
          </a:p>
        </p:txBody>
      </p:sp>
    </p:spTree>
    <p:extLst>
      <p:ext uri="{BB962C8B-B14F-4D97-AF65-F5344CB8AC3E}">
        <p14:creationId xmlns:p14="http://schemas.microsoft.com/office/powerpoint/2010/main" val="118503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4985980"/>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Highlight existing efforts to develop &amp; deliver technology solutions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current gaps that need to be explored to seed widespread adoption</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Point towards existing efforts to address gaps that remove duplication of effort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Call-to-arms for required exploration</a:t>
            </a:r>
          </a:p>
        </p:txBody>
      </p:sp>
      <p:sp>
        <p:nvSpPr>
          <p:cNvPr id="7" name="TextBox 6">
            <a:extLst>
              <a:ext uri="{FF2B5EF4-FFF2-40B4-BE49-F238E27FC236}">
                <a16:creationId xmlns:a16="http://schemas.microsoft.com/office/drawing/2014/main" id="{B692CF0C-A7D6-EE1F-9D79-2324C506F6F3}"/>
              </a:ext>
            </a:extLst>
          </p:cNvPr>
          <p:cNvSpPr txBox="1"/>
          <p:nvPr/>
        </p:nvSpPr>
        <p:spPr>
          <a:xfrm>
            <a:off x="3429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sp>
        <p:nvSpPr>
          <p:cNvPr id="4" name="TextBox 3">
            <a:extLst>
              <a:ext uri="{FF2B5EF4-FFF2-40B4-BE49-F238E27FC236}">
                <a16:creationId xmlns:a16="http://schemas.microsoft.com/office/drawing/2014/main" id="{94B74F02-1FBC-4DCD-F82D-A33A616786F8}"/>
              </a:ext>
            </a:extLst>
          </p:cNvPr>
          <p:cNvSpPr txBox="1"/>
          <p:nvPr/>
        </p:nvSpPr>
        <p:spPr>
          <a:xfrm>
            <a:off x="125539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pic>
        <p:nvPicPr>
          <p:cNvPr id="8" name="Picture 2" descr="Figure 1 - the Emerging Technology Analysis Canvas (ETAC)">
            <a:extLst>
              <a:ext uri="{FF2B5EF4-FFF2-40B4-BE49-F238E27FC236}">
                <a16:creationId xmlns:a16="http://schemas.microsoft.com/office/drawing/2014/main" id="{3A88901B-3DDF-89F1-DA3D-C5F80115E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658"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666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2CF0C-A7D6-EE1F-9D79-2324C506F6F3}"/>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2831544"/>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relevant SMEs who can advise on the applicability or viability of exploration projects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Requires accreditation (awarded by FINOS) that is evaluated under 5 criteria:</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8" name="Oval 7">
            <a:extLst>
              <a:ext uri="{FF2B5EF4-FFF2-40B4-BE49-F238E27FC236}">
                <a16:creationId xmlns:a16="http://schemas.microsoft.com/office/drawing/2014/main" id="{63DCF9E9-6FDC-754B-4461-8E665D78ED28}"/>
              </a:ext>
            </a:extLst>
          </p:cNvPr>
          <p:cNvSpPr/>
          <p:nvPr/>
        </p:nvSpPr>
        <p:spPr>
          <a:xfrm>
            <a:off x="689273"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B3C4EE7-2CE9-BE04-DAF0-58104FD7C40A}"/>
              </a:ext>
            </a:extLst>
          </p:cNvPr>
          <p:cNvSpPr/>
          <p:nvPr/>
        </p:nvSpPr>
        <p:spPr>
          <a:xfrm>
            <a:off x="3865469"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5C2BAFA-8195-2B32-0C0F-18D948079A88}"/>
              </a:ext>
            </a:extLst>
          </p:cNvPr>
          <p:cNvSpPr/>
          <p:nvPr/>
        </p:nvSpPr>
        <p:spPr>
          <a:xfrm>
            <a:off x="455978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F1566F3-86A0-EC4C-5582-7B0F2E7C7032}"/>
              </a:ext>
            </a:extLst>
          </p:cNvPr>
          <p:cNvSpPr/>
          <p:nvPr/>
        </p:nvSpPr>
        <p:spPr>
          <a:xfrm>
            <a:off x="2624529"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A2AE6A4-EC9D-3F31-7650-8A0D4E904454}"/>
              </a:ext>
            </a:extLst>
          </p:cNvPr>
          <p:cNvSpPr/>
          <p:nvPr/>
        </p:nvSpPr>
        <p:spPr>
          <a:xfrm>
            <a:off x="1383589"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Arrow circle with solid fill">
            <a:extLst>
              <a:ext uri="{FF2B5EF4-FFF2-40B4-BE49-F238E27FC236}">
                <a16:creationId xmlns:a16="http://schemas.microsoft.com/office/drawing/2014/main" id="{A1EAE182-9459-B08D-6CA6-185F8DEEF4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512" y="2662715"/>
            <a:ext cx="1324688" cy="1324688"/>
          </a:xfrm>
          <a:prstGeom prst="rect">
            <a:avLst/>
          </a:prstGeom>
        </p:spPr>
      </p:pic>
      <p:pic>
        <p:nvPicPr>
          <p:cNvPr id="17" name="Graphic 16" descr="Briefcase with solid fill">
            <a:extLst>
              <a:ext uri="{FF2B5EF4-FFF2-40B4-BE49-F238E27FC236}">
                <a16:creationId xmlns:a16="http://schemas.microsoft.com/office/drawing/2014/main" id="{BF0A607E-0192-F226-0D8F-94F8D3D2B8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6044" y="2654499"/>
            <a:ext cx="1324688" cy="1324688"/>
          </a:xfrm>
          <a:prstGeom prst="rect">
            <a:avLst/>
          </a:prstGeom>
        </p:spPr>
      </p:pic>
      <p:pic>
        <p:nvPicPr>
          <p:cNvPr id="19" name="Graphic 18" descr="Diploma roll with solid fill">
            <a:extLst>
              <a:ext uri="{FF2B5EF4-FFF2-40B4-BE49-F238E27FC236}">
                <a16:creationId xmlns:a16="http://schemas.microsoft.com/office/drawing/2014/main" id="{798F21FF-DE67-47EC-2B52-04EB69C498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2760" y="1280101"/>
            <a:ext cx="1324688" cy="1324688"/>
          </a:xfrm>
          <a:prstGeom prst="rect">
            <a:avLst/>
          </a:prstGeom>
        </p:spPr>
      </p:pic>
      <p:pic>
        <p:nvPicPr>
          <p:cNvPr id="21" name="Graphic 20" descr="Ribbon with solid fill">
            <a:extLst>
              <a:ext uri="{FF2B5EF4-FFF2-40B4-BE49-F238E27FC236}">
                <a16:creationId xmlns:a16="http://schemas.microsoft.com/office/drawing/2014/main" id="{DEAC31A7-33A4-C909-8303-A79195532B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700" y="4882530"/>
            <a:ext cx="1324688" cy="1324688"/>
          </a:xfrm>
          <a:prstGeom prst="rect">
            <a:avLst/>
          </a:prstGeom>
        </p:spPr>
      </p:pic>
      <p:pic>
        <p:nvPicPr>
          <p:cNvPr id="23" name="Graphic 22" descr="Scales of justice with solid fill">
            <a:extLst>
              <a:ext uri="{FF2B5EF4-FFF2-40B4-BE49-F238E27FC236}">
                <a16:creationId xmlns:a16="http://schemas.microsoft.com/office/drawing/2014/main" id="{A9DDF90C-640D-D7A0-C107-70A89C43CE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11820" y="4845130"/>
            <a:ext cx="1324688" cy="1324688"/>
          </a:xfrm>
          <a:prstGeom prst="rect">
            <a:avLst/>
          </a:prstGeom>
        </p:spPr>
      </p:pic>
      <p:sp>
        <p:nvSpPr>
          <p:cNvPr id="43" name="TextBox 42">
            <a:extLst>
              <a:ext uri="{FF2B5EF4-FFF2-40B4-BE49-F238E27FC236}">
                <a16:creationId xmlns:a16="http://schemas.microsoft.com/office/drawing/2014/main" id="{8B669E1E-B8E3-6378-0D4E-86B04C6BDBC3}"/>
              </a:ext>
            </a:extLst>
          </p:cNvPr>
          <p:cNvSpPr txBox="1"/>
          <p:nvPr/>
        </p:nvSpPr>
        <p:spPr>
          <a:xfrm>
            <a:off x="7491282" y="4222194"/>
            <a:ext cx="4235327" cy="2092881"/>
          </a:xfrm>
          <a:prstGeom prst="rect">
            <a:avLst/>
          </a:prstGeom>
          <a:noFill/>
        </p:spPr>
        <p:txBody>
          <a:bodyPr wrap="square" rtlCol="0">
            <a:spAutoFit/>
          </a:bodyPr>
          <a:lstStyle>
            <a:defPPr>
              <a:defRPr lang="en-US"/>
            </a:defPPr>
            <a:lvl1pPr marL="342900" indent="-342900">
              <a:spcAft>
                <a:spcPts val="1200"/>
              </a:spcAft>
              <a:buFont typeface="Wingdings" panose="05000000000000000000" pitchFamily="2" charset="2"/>
              <a:buChar char="§"/>
              <a:defRPr sz="2400">
                <a:solidFill>
                  <a:schemeClr val="bg1"/>
                </a:solidFill>
                <a:latin typeface="Gotham Book" pitchFamily="50" charset="0"/>
              </a:defRPr>
            </a:lvl1pPr>
          </a:lstStyle>
          <a:p>
            <a:pPr marL="457200" indent="-457200">
              <a:buFont typeface="+mj-lt"/>
              <a:buAutoNum type="arabicPeriod"/>
            </a:pPr>
            <a:r>
              <a:rPr lang="en-GB" sz="1800" dirty="0"/>
              <a:t>Education &amp; Training</a:t>
            </a:r>
          </a:p>
          <a:p>
            <a:pPr marL="457200" indent="-457200">
              <a:buFont typeface="+mj-lt"/>
              <a:buAutoNum type="arabicPeriod"/>
            </a:pPr>
            <a:r>
              <a:rPr lang="en-GB" sz="1800" dirty="0"/>
              <a:t>Body of Work</a:t>
            </a:r>
          </a:p>
          <a:p>
            <a:pPr marL="457200" indent="-457200">
              <a:buFont typeface="+mj-lt"/>
              <a:buAutoNum type="arabicPeriod"/>
            </a:pPr>
            <a:r>
              <a:rPr lang="en-GB" sz="1800" dirty="0"/>
              <a:t>Skills &amp; Awards</a:t>
            </a:r>
          </a:p>
          <a:p>
            <a:pPr marL="457200" indent="-457200">
              <a:buFont typeface="+mj-lt"/>
              <a:buAutoNum type="arabicPeriod"/>
            </a:pPr>
            <a:r>
              <a:rPr lang="en-GB" sz="1800" dirty="0"/>
              <a:t>Professionalism &amp; Ethics</a:t>
            </a:r>
          </a:p>
          <a:p>
            <a:pPr marL="457200" indent="-457200">
              <a:buFont typeface="+mj-lt"/>
              <a:buAutoNum type="arabicPeriod"/>
            </a:pPr>
            <a:r>
              <a:rPr lang="en-GB" sz="1800" dirty="0"/>
              <a:t>Continual Development</a:t>
            </a:r>
          </a:p>
        </p:txBody>
      </p:sp>
    </p:spTree>
    <p:extLst>
      <p:ext uri="{BB962C8B-B14F-4D97-AF65-F5344CB8AC3E}">
        <p14:creationId xmlns:p14="http://schemas.microsoft.com/office/powerpoint/2010/main" val="9073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animEffect transition="in" filter="fade">
                                      <p:cBhvr>
                                        <p:cTn id="21" dur="500"/>
                                        <p:tgtEl>
                                          <p:spTgt spid="4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500"/>
                                        <p:tgtEl>
                                          <p:spTgt spid="43">
                                            <p:txEl>
                                              <p:pRg st="1" end="1"/>
                                            </p:txEl>
                                          </p:spTgt>
                                        </p:tgtEl>
                                      </p:cBhvr>
                                    </p:animEffect>
                                  </p:childTnLst>
                                </p:cTn>
                              </p:par>
                              <p:par>
                                <p:cTn id="33" presetID="10" presetClass="entr" presetSubtype="0" fill="hold"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43">
                                            <p:txEl>
                                              <p:pRg st="2" end="2"/>
                                            </p:txEl>
                                          </p:spTgt>
                                        </p:tgtEl>
                                        <p:attrNameLst>
                                          <p:attrName>style.visibility</p:attrName>
                                        </p:attrNameLst>
                                      </p:cBhvr>
                                      <p:to>
                                        <p:strVal val="visible"/>
                                      </p:to>
                                    </p:set>
                                    <p:animEffect transition="in" filter="fade">
                                      <p:cBhvr>
                                        <p:cTn id="43" dur="500"/>
                                        <p:tgtEl>
                                          <p:spTgt spid="43">
                                            <p:txEl>
                                              <p:pRg st="2" end="2"/>
                                            </p:txEl>
                                          </p:spTgt>
                                        </p:tgtEl>
                                      </p:cBhvr>
                                    </p:animEffect>
                                  </p:childTnLst>
                                </p:cTn>
                              </p:par>
                              <p:par>
                                <p:cTn id="44" presetID="10" presetClass="entr" presetSubtype="0" fill="hold" nodeType="withEffect">
                                  <p:stCondLst>
                                    <p:cond delay="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43">
                                            <p:txEl>
                                              <p:pRg st="3" end="3"/>
                                            </p:txEl>
                                          </p:spTgt>
                                        </p:tgtEl>
                                        <p:attrNameLst>
                                          <p:attrName>style.visibility</p:attrName>
                                        </p:attrNameLst>
                                      </p:cBhvr>
                                      <p:to>
                                        <p:strVal val="visible"/>
                                      </p:to>
                                    </p:set>
                                    <p:animEffect transition="in" filter="fade">
                                      <p:cBhvr>
                                        <p:cTn id="54" dur="500"/>
                                        <p:tgtEl>
                                          <p:spTgt spid="43">
                                            <p:txEl>
                                              <p:pRg st="3" end="3"/>
                                            </p:txEl>
                                          </p:spTgt>
                                        </p:tgtEl>
                                      </p:cBhvr>
                                    </p:animEffect>
                                  </p:childTnLst>
                                </p:cTn>
                              </p:par>
                              <p:par>
                                <p:cTn id="55" presetID="10" presetClass="entr" presetSubtype="0" fill="hold" nodeType="withEffect">
                                  <p:stCondLst>
                                    <p:cond delay="5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3">
                                            <p:txEl>
                                              <p:pRg st="4" end="4"/>
                                            </p:txEl>
                                          </p:spTgt>
                                        </p:tgtEl>
                                        <p:attrNameLst>
                                          <p:attrName>style.visibility</p:attrName>
                                        </p:attrNameLst>
                                      </p:cBhvr>
                                      <p:to>
                                        <p:strVal val="visible"/>
                                      </p:to>
                                    </p:set>
                                    <p:animEffect transition="in" filter="fade">
                                      <p:cBhvr>
                                        <p:cTn id="65" dur="500"/>
                                        <p:tgtEl>
                                          <p:spTgt spid="43">
                                            <p:txEl>
                                              <p:pRg st="4" end="4"/>
                                            </p:txEl>
                                          </p:spTgt>
                                        </p:tgtEl>
                                      </p:cBhvr>
                                    </p:animEffect>
                                  </p:childTnLst>
                                </p:cTn>
                              </p:par>
                              <p:par>
                                <p:cTn id="66" presetID="10" presetClass="entr" presetSubtype="0" fill="hold" nodeType="withEffect">
                                  <p:stCondLst>
                                    <p:cond delay="5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9" grpId="0" animBg="1"/>
      <p:bldP spid="10" grpId="0" animBg="1"/>
      <p:bldP spid="11" grpId="0" animBg="1"/>
      <p:bldP spid="12" grpId="0" animBg="1"/>
      <p:bldP spid="4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705451"/>
            <a:ext cx="4759027" cy="344709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Brain Trust composition will include members from:</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Industry / Enterprise</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Academia</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Entrepreneurs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Legal Professionals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Governance</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44" name="TextBox 43">
            <a:extLst>
              <a:ext uri="{FF2B5EF4-FFF2-40B4-BE49-F238E27FC236}">
                <a16:creationId xmlns:a16="http://schemas.microsoft.com/office/drawing/2014/main" id="{E98CEDCA-28C6-62BC-89C8-0D95DE52FB1A}"/>
              </a:ext>
            </a:extLst>
          </p:cNvPr>
          <p:cNvSpPr txBox="1"/>
          <p:nvPr/>
        </p:nvSpPr>
        <p:spPr>
          <a:xfrm>
            <a:off x="125158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2" name="Oval 1">
            <a:extLst>
              <a:ext uri="{FF2B5EF4-FFF2-40B4-BE49-F238E27FC236}">
                <a16:creationId xmlns:a16="http://schemas.microsoft.com/office/drawing/2014/main" id="{C69675F0-BB67-520A-25C6-A6F29E3CB499}"/>
              </a:ext>
            </a:extLst>
          </p:cNvPr>
          <p:cNvSpPr/>
          <p:nvPr/>
        </p:nvSpPr>
        <p:spPr>
          <a:xfrm>
            <a:off x="-6473527"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3626F33A-0DEC-A0DA-A581-A613649EF30F}"/>
              </a:ext>
            </a:extLst>
          </p:cNvPr>
          <p:cNvSpPr/>
          <p:nvPr/>
        </p:nvSpPr>
        <p:spPr>
          <a:xfrm>
            <a:off x="-3297331"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757320E-A128-3948-B0CC-BB17492AB255}"/>
              </a:ext>
            </a:extLst>
          </p:cNvPr>
          <p:cNvSpPr/>
          <p:nvPr/>
        </p:nvSpPr>
        <p:spPr>
          <a:xfrm>
            <a:off x="-260301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E5C69A5-4249-9117-8621-490CFBF1656F}"/>
              </a:ext>
            </a:extLst>
          </p:cNvPr>
          <p:cNvSpPr/>
          <p:nvPr/>
        </p:nvSpPr>
        <p:spPr>
          <a:xfrm>
            <a:off x="-4538271"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9F79EF-980C-5FED-C5A0-238526E88E2E}"/>
              </a:ext>
            </a:extLst>
          </p:cNvPr>
          <p:cNvSpPr/>
          <p:nvPr/>
        </p:nvSpPr>
        <p:spPr>
          <a:xfrm>
            <a:off x="-5779211"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Arrow circle with solid fill">
            <a:extLst>
              <a:ext uri="{FF2B5EF4-FFF2-40B4-BE49-F238E27FC236}">
                <a16:creationId xmlns:a16="http://schemas.microsoft.com/office/drawing/2014/main" id="{2DA380E5-F2B0-1FEE-615E-8D0437301E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6288" y="2662715"/>
            <a:ext cx="1324688" cy="1324688"/>
          </a:xfrm>
          <a:prstGeom prst="rect">
            <a:avLst/>
          </a:prstGeom>
        </p:spPr>
      </p:pic>
      <p:pic>
        <p:nvPicPr>
          <p:cNvPr id="20" name="Graphic 19" descr="Briefcase with solid fill">
            <a:extLst>
              <a:ext uri="{FF2B5EF4-FFF2-40B4-BE49-F238E27FC236}">
                <a16:creationId xmlns:a16="http://schemas.microsoft.com/office/drawing/2014/main" id="{288AB7B0-12FE-7688-1EBE-4238C99724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6756" y="2654499"/>
            <a:ext cx="1324688" cy="1324688"/>
          </a:xfrm>
          <a:prstGeom prst="rect">
            <a:avLst/>
          </a:prstGeom>
        </p:spPr>
      </p:pic>
      <p:pic>
        <p:nvPicPr>
          <p:cNvPr id="22" name="Graphic 21" descr="Diploma roll with solid fill">
            <a:extLst>
              <a:ext uri="{FF2B5EF4-FFF2-40B4-BE49-F238E27FC236}">
                <a16:creationId xmlns:a16="http://schemas.microsoft.com/office/drawing/2014/main" id="{8DDBE1BB-586B-C46B-4BEC-60D38EB0B7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0040" y="1280101"/>
            <a:ext cx="1324688" cy="1324688"/>
          </a:xfrm>
          <a:prstGeom prst="rect">
            <a:avLst/>
          </a:prstGeom>
        </p:spPr>
      </p:pic>
      <p:pic>
        <p:nvPicPr>
          <p:cNvPr id="24" name="Graphic 23" descr="Ribbon with solid fill">
            <a:extLst>
              <a:ext uri="{FF2B5EF4-FFF2-40B4-BE49-F238E27FC236}">
                <a16:creationId xmlns:a16="http://schemas.microsoft.com/office/drawing/2014/main" id="{1FE919E7-C119-5AE1-A76B-8F9FDD8294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69100" y="4882530"/>
            <a:ext cx="1324688" cy="1324688"/>
          </a:xfrm>
          <a:prstGeom prst="rect">
            <a:avLst/>
          </a:prstGeom>
        </p:spPr>
      </p:pic>
      <p:pic>
        <p:nvPicPr>
          <p:cNvPr id="25" name="Graphic 24" descr="Scales of justice with solid fill">
            <a:extLst>
              <a:ext uri="{FF2B5EF4-FFF2-40B4-BE49-F238E27FC236}">
                <a16:creationId xmlns:a16="http://schemas.microsoft.com/office/drawing/2014/main" id="{BAE59BE9-8B9F-C047-3855-BB8788CF73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0980" y="4845130"/>
            <a:ext cx="1324688" cy="1324688"/>
          </a:xfrm>
          <a:prstGeom prst="rect">
            <a:avLst/>
          </a:prstGeom>
        </p:spPr>
      </p:pic>
      <p:grpSp>
        <p:nvGrpSpPr>
          <p:cNvPr id="37" name="Group 36">
            <a:extLst>
              <a:ext uri="{FF2B5EF4-FFF2-40B4-BE49-F238E27FC236}">
                <a16:creationId xmlns:a16="http://schemas.microsoft.com/office/drawing/2014/main" id="{D1BF31C5-2E55-427A-956C-A4568F9EA76F}"/>
              </a:ext>
            </a:extLst>
          </p:cNvPr>
          <p:cNvGrpSpPr/>
          <p:nvPr/>
        </p:nvGrpSpPr>
        <p:grpSpPr>
          <a:xfrm>
            <a:off x="575114" y="1232178"/>
            <a:ext cx="5753389" cy="5101947"/>
            <a:chOff x="575114" y="1232178"/>
            <a:chExt cx="5753389" cy="5101947"/>
          </a:xfrm>
        </p:grpSpPr>
        <p:pic>
          <p:nvPicPr>
            <p:cNvPr id="27" name="Graphic 26" descr="User with solid fill">
              <a:extLst>
                <a:ext uri="{FF2B5EF4-FFF2-40B4-BE49-F238E27FC236}">
                  <a16:creationId xmlns:a16="http://schemas.microsoft.com/office/drawing/2014/main" id="{8465AD39-EB08-AD95-333C-A1A428E3832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114" y="1232178"/>
              <a:ext cx="2876550" cy="2876550"/>
            </a:xfrm>
            <a:prstGeom prst="rect">
              <a:avLst/>
            </a:prstGeom>
          </p:spPr>
        </p:pic>
        <p:pic>
          <p:nvPicPr>
            <p:cNvPr id="28" name="Graphic 27" descr="User with solid fill">
              <a:extLst>
                <a:ext uri="{FF2B5EF4-FFF2-40B4-BE49-F238E27FC236}">
                  <a16:creationId xmlns:a16="http://schemas.microsoft.com/office/drawing/2014/main" id="{9B87F5DB-41B3-B17A-19FF-4CA4430360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13678" y="3457575"/>
              <a:ext cx="2876550" cy="2876550"/>
            </a:xfrm>
            <a:prstGeom prst="rect">
              <a:avLst/>
            </a:prstGeom>
          </p:spPr>
        </p:pic>
        <p:pic>
          <p:nvPicPr>
            <p:cNvPr id="29" name="Graphic 28" descr="User with solid fill">
              <a:extLst>
                <a:ext uri="{FF2B5EF4-FFF2-40B4-BE49-F238E27FC236}">
                  <a16:creationId xmlns:a16="http://schemas.microsoft.com/office/drawing/2014/main" id="{466481D2-87E7-038E-2E19-DFC11E5585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1953" y="1255976"/>
              <a:ext cx="2876550" cy="2876550"/>
            </a:xfrm>
            <a:prstGeom prst="rect">
              <a:avLst/>
            </a:prstGeom>
          </p:spPr>
        </p:pic>
        <p:sp>
          <p:nvSpPr>
            <p:cNvPr id="30" name="TextBox 29">
              <a:extLst>
                <a:ext uri="{FF2B5EF4-FFF2-40B4-BE49-F238E27FC236}">
                  <a16:creationId xmlns:a16="http://schemas.microsoft.com/office/drawing/2014/main" id="{459BA547-8167-5A0F-884F-7E4A1C4084D1}"/>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31" name="TextBox 30">
              <a:extLst>
                <a:ext uri="{FF2B5EF4-FFF2-40B4-BE49-F238E27FC236}">
                  <a16:creationId xmlns:a16="http://schemas.microsoft.com/office/drawing/2014/main" id="{7D36C696-A89F-8829-5227-6C7BD8C9EF99}"/>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32" name="TextBox 31">
              <a:extLst>
                <a:ext uri="{FF2B5EF4-FFF2-40B4-BE49-F238E27FC236}">
                  <a16:creationId xmlns:a16="http://schemas.microsoft.com/office/drawing/2014/main" id="{A874A47F-0B85-B9FA-4F63-2EC4B2AEFDB3}"/>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34" name="Graphic 33" descr="Arrow: Clockwise curve with solid fill">
              <a:extLst>
                <a:ext uri="{FF2B5EF4-FFF2-40B4-BE49-F238E27FC236}">
                  <a16:creationId xmlns:a16="http://schemas.microsoft.com/office/drawing/2014/main" id="{0B9DCB39-7C80-C7D0-C382-3E41E1AFF9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82750" y="3864654"/>
              <a:ext cx="1371600" cy="1371600"/>
            </a:xfrm>
            <a:prstGeom prst="rect">
              <a:avLst/>
            </a:prstGeom>
          </p:spPr>
        </p:pic>
        <p:pic>
          <p:nvPicPr>
            <p:cNvPr id="35" name="Graphic 34" descr="Arrow: Clockwise curve with solid fill">
              <a:extLst>
                <a:ext uri="{FF2B5EF4-FFF2-40B4-BE49-F238E27FC236}">
                  <a16:creationId xmlns:a16="http://schemas.microsoft.com/office/drawing/2014/main" id="{ADA2F121-9435-DD62-A213-5F34EFE642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3500000">
              <a:off x="4201214" y="3864653"/>
              <a:ext cx="1371600" cy="1371600"/>
            </a:xfrm>
            <a:prstGeom prst="rect">
              <a:avLst/>
            </a:prstGeom>
          </p:spPr>
        </p:pic>
        <p:pic>
          <p:nvPicPr>
            <p:cNvPr id="36" name="Graphic 35" descr="Arrow: Clockwise curve with solid fill">
              <a:extLst>
                <a:ext uri="{FF2B5EF4-FFF2-40B4-BE49-F238E27FC236}">
                  <a16:creationId xmlns:a16="http://schemas.microsoft.com/office/drawing/2014/main" id="{1EEECE14-45EB-5899-E8B1-04EB0E5FBD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279797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4" name="TextBox 3">
            <a:extLst>
              <a:ext uri="{FF2B5EF4-FFF2-40B4-BE49-F238E27FC236}">
                <a16:creationId xmlns:a16="http://schemas.microsoft.com/office/drawing/2014/main" id="{27AFC585-389D-DA92-B8FD-23C3C73EF32B}"/>
              </a:ext>
            </a:extLst>
          </p:cNvPr>
          <p:cNvSpPr txBox="1"/>
          <p:nvPr/>
        </p:nvSpPr>
        <p:spPr>
          <a:xfrm>
            <a:off x="-575310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2" name="TextBox 1">
            <a:extLst>
              <a:ext uri="{FF2B5EF4-FFF2-40B4-BE49-F238E27FC236}">
                <a16:creationId xmlns:a16="http://schemas.microsoft.com/office/drawing/2014/main" id="{2FD9F09C-DEF6-FD7F-B220-CD309C1E6FF2}"/>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5" name="TextBox 4">
            <a:extLst>
              <a:ext uri="{FF2B5EF4-FFF2-40B4-BE49-F238E27FC236}">
                <a16:creationId xmlns:a16="http://schemas.microsoft.com/office/drawing/2014/main" id="{64C849C3-508B-0B90-8D44-800EA2E70952}"/>
              </a:ext>
            </a:extLst>
          </p:cNvPr>
          <p:cNvSpPr txBox="1"/>
          <p:nvPr/>
        </p:nvSpPr>
        <p:spPr>
          <a:xfrm>
            <a:off x="7148979" y="2032397"/>
            <a:ext cx="4759027" cy="2985433"/>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Spotlight existing research around the globe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Allow researchers to explain key topics or share insights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Increase collaboration with academic research</a:t>
            </a:r>
          </a:p>
        </p:txBody>
      </p:sp>
      <p:sp>
        <p:nvSpPr>
          <p:cNvPr id="13" name="TextBox 12">
            <a:extLst>
              <a:ext uri="{FF2B5EF4-FFF2-40B4-BE49-F238E27FC236}">
                <a16:creationId xmlns:a16="http://schemas.microsoft.com/office/drawing/2014/main" id="{1B2950DB-BCCA-985A-92AC-3280603D3484}"/>
              </a:ext>
            </a:extLst>
          </p:cNvPr>
          <p:cNvSpPr txBox="1"/>
          <p:nvPr/>
        </p:nvSpPr>
        <p:spPr>
          <a:xfrm>
            <a:off x="6858000" y="-4229874"/>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grpSp>
        <p:nvGrpSpPr>
          <p:cNvPr id="14" name="Group 13">
            <a:extLst>
              <a:ext uri="{FF2B5EF4-FFF2-40B4-BE49-F238E27FC236}">
                <a16:creationId xmlns:a16="http://schemas.microsoft.com/office/drawing/2014/main" id="{D45437B1-6DFA-C69A-C74E-65BED69AE099}"/>
              </a:ext>
            </a:extLst>
          </p:cNvPr>
          <p:cNvGrpSpPr/>
          <p:nvPr/>
        </p:nvGrpSpPr>
        <p:grpSpPr>
          <a:xfrm>
            <a:off x="-6704600" y="1232178"/>
            <a:ext cx="5753389" cy="5101947"/>
            <a:chOff x="575114" y="1232178"/>
            <a:chExt cx="5753389" cy="5101947"/>
          </a:xfrm>
        </p:grpSpPr>
        <p:pic>
          <p:nvPicPr>
            <p:cNvPr id="16" name="Graphic 15" descr="User with solid fill">
              <a:extLst>
                <a:ext uri="{FF2B5EF4-FFF2-40B4-BE49-F238E27FC236}">
                  <a16:creationId xmlns:a16="http://schemas.microsoft.com/office/drawing/2014/main" id="{BC43ADC8-C4BB-3A9D-1E66-2DF21D9B5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114" y="1232178"/>
              <a:ext cx="2876550" cy="2876550"/>
            </a:xfrm>
            <a:prstGeom prst="rect">
              <a:avLst/>
            </a:prstGeom>
          </p:spPr>
        </p:pic>
        <p:pic>
          <p:nvPicPr>
            <p:cNvPr id="18" name="Graphic 17" descr="User with solid fill">
              <a:extLst>
                <a:ext uri="{FF2B5EF4-FFF2-40B4-BE49-F238E27FC236}">
                  <a16:creationId xmlns:a16="http://schemas.microsoft.com/office/drawing/2014/main" id="{B6E570A3-91EE-1A42-D191-8E8D8AA60E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3678" y="3457575"/>
              <a:ext cx="2876550" cy="2876550"/>
            </a:xfrm>
            <a:prstGeom prst="rect">
              <a:avLst/>
            </a:prstGeom>
          </p:spPr>
        </p:pic>
        <p:pic>
          <p:nvPicPr>
            <p:cNvPr id="20" name="Graphic 19" descr="User with solid fill">
              <a:extLst>
                <a:ext uri="{FF2B5EF4-FFF2-40B4-BE49-F238E27FC236}">
                  <a16:creationId xmlns:a16="http://schemas.microsoft.com/office/drawing/2014/main" id="{8ECE671D-2C7A-5F80-B489-CE388E23B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1953" y="1255976"/>
              <a:ext cx="2876550" cy="2876550"/>
            </a:xfrm>
            <a:prstGeom prst="rect">
              <a:avLst/>
            </a:prstGeom>
          </p:spPr>
        </p:pic>
        <p:sp>
          <p:nvSpPr>
            <p:cNvPr id="22" name="TextBox 21">
              <a:extLst>
                <a:ext uri="{FF2B5EF4-FFF2-40B4-BE49-F238E27FC236}">
                  <a16:creationId xmlns:a16="http://schemas.microsoft.com/office/drawing/2014/main" id="{E3ECA431-7A45-15F0-BA51-353A0E8ED70D}"/>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24" name="TextBox 23">
              <a:extLst>
                <a:ext uri="{FF2B5EF4-FFF2-40B4-BE49-F238E27FC236}">
                  <a16:creationId xmlns:a16="http://schemas.microsoft.com/office/drawing/2014/main" id="{23B523B5-C936-CCEA-1E5C-59B8A1EC7A3C}"/>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25" name="TextBox 24">
              <a:extLst>
                <a:ext uri="{FF2B5EF4-FFF2-40B4-BE49-F238E27FC236}">
                  <a16:creationId xmlns:a16="http://schemas.microsoft.com/office/drawing/2014/main" id="{89810F9B-D4E1-D622-D5F9-EC842400047B}"/>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26" name="Graphic 25" descr="Arrow: Clockwise curve with solid fill">
              <a:extLst>
                <a:ext uri="{FF2B5EF4-FFF2-40B4-BE49-F238E27FC236}">
                  <a16:creationId xmlns:a16="http://schemas.microsoft.com/office/drawing/2014/main" id="{1D7F31DF-4382-E789-E8D0-29B898CC6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750" y="3864654"/>
              <a:ext cx="1371600" cy="1371600"/>
            </a:xfrm>
            <a:prstGeom prst="rect">
              <a:avLst/>
            </a:prstGeom>
          </p:spPr>
        </p:pic>
        <p:pic>
          <p:nvPicPr>
            <p:cNvPr id="27" name="Graphic 26" descr="Arrow: Clockwise curve with solid fill">
              <a:extLst>
                <a:ext uri="{FF2B5EF4-FFF2-40B4-BE49-F238E27FC236}">
                  <a16:creationId xmlns:a16="http://schemas.microsoft.com/office/drawing/2014/main" id="{347A82CA-9574-95CC-8769-0A6F6C2EC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500000">
              <a:off x="4201214" y="3864653"/>
              <a:ext cx="1371600" cy="1371600"/>
            </a:xfrm>
            <a:prstGeom prst="rect">
              <a:avLst/>
            </a:prstGeom>
          </p:spPr>
        </p:pic>
        <p:pic>
          <p:nvPicPr>
            <p:cNvPr id="28" name="Graphic 27" descr="Arrow: Clockwise curve with solid fill">
              <a:extLst>
                <a:ext uri="{FF2B5EF4-FFF2-40B4-BE49-F238E27FC236}">
                  <a16:creationId xmlns:a16="http://schemas.microsoft.com/office/drawing/2014/main" id="{341287B7-8214-D9FE-BE27-D1C697050B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50175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2" descr="shallow focus photograph of black and gray compass">
            <a:extLst>
              <a:ext uri="{FF2B5EF4-FFF2-40B4-BE49-F238E27FC236}">
                <a16:creationId xmlns:a16="http://schemas.microsoft.com/office/drawing/2014/main" id="{63436679-05DB-3751-12D1-69BE151D8070}"/>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12373974"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15" name="Straight Connector 14">
            <a:extLst>
              <a:ext uri="{FF2B5EF4-FFF2-40B4-BE49-F238E27FC236}">
                <a16:creationId xmlns:a16="http://schemas.microsoft.com/office/drawing/2014/main" id="{2DDAC160-384A-A393-8C77-902C5FD76518}"/>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B2360C-1AD1-046D-F6D7-CA0144A30C04}"/>
              </a:ext>
            </a:extLst>
          </p:cNvPr>
          <p:cNvSpPr txBox="1"/>
          <p:nvPr/>
        </p:nvSpPr>
        <p:spPr>
          <a:xfrm rot="2700000">
            <a:off x="-260923" y="425650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pic>
        <p:nvPicPr>
          <p:cNvPr id="20" name="Picture 19">
            <a:extLst>
              <a:ext uri="{FF2B5EF4-FFF2-40B4-BE49-F238E27FC236}">
                <a16:creationId xmlns:a16="http://schemas.microsoft.com/office/drawing/2014/main" id="{BB597E75-9F7A-7F9B-3DAB-FB94300130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8212" y="5878945"/>
            <a:ext cx="2460399" cy="918094"/>
          </a:xfrm>
          <a:prstGeom prst="rect">
            <a:avLst/>
          </a:prstGeom>
        </p:spPr>
      </p:pic>
      <p:pic>
        <p:nvPicPr>
          <p:cNvPr id="21" name="Picture 20">
            <a:extLst>
              <a:ext uri="{FF2B5EF4-FFF2-40B4-BE49-F238E27FC236}">
                <a16:creationId xmlns:a16="http://schemas.microsoft.com/office/drawing/2014/main" id="{C28C28B3-088E-D0CA-E1AE-5836CE9BF0F8}"/>
              </a:ext>
            </a:extLst>
          </p:cNvPr>
          <p:cNvPicPr>
            <a:picLocks noChangeAspect="1"/>
          </p:cNvPicPr>
          <p:nvPr/>
        </p:nvPicPr>
        <p:blipFill>
          <a:blip r:embed="rId4"/>
          <a:stretch>
            <a:fillRect/>
          </a:stretch>
        </p:blipFill>
        <p:spPr>
          <a:xfrm>
            <a:off x="-3829709" y="6085580"/>
            <a:ext cx="3381375" cy="504825"/>
          </a:xfrm>
          <a:prstGeom prst="rect">
            <a:avLst/>
          </a:prstGeom>
        </p:spPr>
      </p:pic>
      <p:sp>
        <p:nvSpPr>
          <p:cNvPr id="9" name="TextBox 8">
            <a:extLst>
              <a:ext uri="{FF2B5EF4-FFF2-40B4-BE49-F238E27FC236}">
                <a16:creationId xmlns:a16="http://schemas.microsoft.com/office/drawing/2014/main" id="{3C7140DA-EAEA-CE1D-ECB0-4DFDF3529038}"/>
              </a:ext>
            </a:extLst>
          </p:cNvPr>
          <p:cNvSpPr txBox="1"/>
          <p:nvPr/>
        </p:nvSpPr>
        <p:spPr>
          <a:xfrm rot="2700000">
            <a:off x="-3950744" y="-248979"/>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
        <p:nvSpPr>
          <p:cNvPr id="12" name="TextBox 11">
            <a:extLst>
              <a:ext uri="{FF2B5EF4-FFF2-40B4-BE49-F238E27FC236}">
                <a16:creationId xmlns:a16="http://schemas.microsoft.com/office/drawing/2014/main" id="{0D01249C-AD19-34A6-E327-7A0D350E0A9F}"/>
              </a:ext>
            </a:extLst>
          </p:cNvPr>
          <p:cNvSpPr txBox="1"/>
          <p:nvPr/>
        </p:nvSpPr>
        <p:spPr>
          <a:xfrm>
            <a:off x="5337584" y="1570853"/>
            <a:ext cx="5943600" cy="3908762"/>
          </a:xfrm>
          <a:prstGeom prst="rect">
            <a:avLst/>
          </a:prstGeom>
          <a:noFill/>
        </p:spPr>
        <p:txBody>
          <a:bodyPr wrap="square" rtlCol="0">
            <a:spAutoFit/>
          </a:bodyPr>
          <a:lstStyle/>
          <a:p>
            <a:r>
              <a:rPr lang="en-US" sz="4000" b="1" dirty="0">
                <a:solidFill>
                  <a:schemeClr val="bg1"/>
                </a:solidFill>
                <a:effectLst/>
                <a:latin typeface="Gotham Book" pitchFamily="50" charset="0"/>
                <a:ea typeface="Times New Roman" panose="02020603050405020304" pitchFamily="18" charset="0"/>
              </a:rPr>
              <a:t>In a recessive market, innovation is key </a:t>
            </a: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pPr algn="r"/>
            <a:r>
              <a:rPr lang="en-US" sz="2400" dirty="0">
                <a:solidFill>
                  <a:schemeClr val="bg1"/>
                </a:solidFill>
                <a:effectLst/>
                <a:latin typeface="Gotham Book" pitchFamily="50" charset="0"/>
                <a:ea typeface="Times New Roman" panose="02020603050405020304" pitchFamily="18" charset="0"/>
              </a:rPr>
              <a:t>Currently, financial companies find it hard to embrace emerging technologies due to uncertainty and risk concerns</a:t>
            </a:r>
          </a:p>
        </p:txBody>
      </p:sp>
    </p:spTree>
    <p:extLst>
      <p:ext uri="{BB962C8B-B14F-4D97-AF65-F5344CB8AC3E}">
        <p14:creationId xmlns:p14="http://schemas.microsoft.com/office/powerpoint/2010/main" val="399752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1495332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65991" y="1997837"/>
            <a:ext cx="6161109" cy="2862322"/>
          </a:xfrm>
          <a:prstGeom prst="rect">
            <a:avLst/>
          </a:prstGeom>
          <a:noFill/>
        </p:spPr>
        <p:txBody>
          <a:bodyPr wrap="none" rtlCol="0">
            <a:spAutoFit/>
          </a:bodyPr>
          <a:lstStyle/>
          <a:p>
            <a:pPr algn="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of Open Source</a:t>
            </a:r>
            <a:br>
              <a:rPr lang="en-GB" sz="6000" dirty="0">
                <a:solidFill>
                  <a:schemeClr val="bg1"/>
                </a:solidFill>
                <a:latin typeface="Gotham Book" pitchFamily="50" charset="0"/>
              </a:rPr>
            </a:br>
            <a:r>
              <a:rPr lang="en-GB" sz="6000" dirty="0">
                <a:solidFill>
                  <a:schemeClr val="bg1"/>
                </a:solidFill>
                <a:latin typeface="Gotham Book" pitchFamily="50" charset="0"/>
              </a:rPr>
              <a:t>Libraries</a:t>
            </a:r>
          </a:p>
        </p:txBody>
      </p:sp>
      <p:sp>
        <p:nvSpPr>
          <p:cNvPr id="2" name="TextBox 1">
            <a:extLst>
              <a:ext uri="{FF2B5EF4-FFF2-40B4-BE49-F238E27FC236}">
                <a16:creationId xmlns:a16="http://schemas.microsoft.com/office/drawing/2014/main" id="{F09065A9-0D93-2B3D-7A1E-44BE486213E3}"/>
              </a:ext>
            </a:extLst>
          </p:cNvPr>
          <p:cNvSpPr txBox="1"/>
          <p:nvPr/>
        </p:nvSpPr>
        <p:spPr>
          <a:xfrm>
            <a:off x="6096000" y="1582338"/>
            <a:ext cx="5753100" cy="3693319"/>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Creation of standards for quick starting or sandboxing</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Attempt to harmonise with existing FINOS initiatives </a:t>
            </a:r>
            <a:br>
              <a:rPr lang="en-GB" sz="3200" dirty="0">
                <a:solidFill>
                  <a:schemeClr val="bg1"/>
                </a:solidFill>
                <a:latin typeface="Gotham Book" pitchFamily="50" charset="0"/>
              </a:rPr>
            </a:br>
            <a:r>
              <a:rPr lang="en-GB" sz="3200" dirty="0">
                <a:solidFill>
                  <a:schemeClr val="bg1"/>
                </a:solidFill>
                <a:latin typeface="Gotham Book" pitchFamily="50" charset="0"/>
              </a:rPr>
              <a:t>(e.g. Morphir)</a:t>
            </a:r>
          </a:p>
        </p:txBody>
      </p:sp>
    </p:spTree>
    <p:extLst>
      <p:ext uri="{BB962C8B-B14F-4D97-AF65-F5344CB8AC3E}">
        <p14:creationId xmlns:p14="http://schemas.microsoft.com/office/powerpoint/2010/main" val="299635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117322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1110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
        <p:nvSpPr>
          <p:cNvPr id="34" name="TextBox 33">
            <a:extLst>
              <a:ext uri="{FF2B5EF4-FFF2-40B4-BE49-F238E27FC236}">
                <a16:creationId xmlns:a16="http://schemas.microsoft.com/office/drawing/2014/main" id="{DBDEF73B-7813-1AED-A0AA-ADD3096B6FF2}"/>
              </a:ext>
            </a:extLst>
          </p:cNvPr>
          <p:cNvSpPr txBox="1"/>
          <p:nvPr/>
        </p:nvSpPr>
        <p:spPr>
          <a:xfrm>
            <a:off x="6096000" y="689788"/>
            <a:ext cx="5753100" cy="597086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Exploration program within the SIG aiming to test concepts and create new projects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Encourages new members to join &amp; participate</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Maximum duration and funding limits imposed</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Projects subject to a vetting process</a:t>
            </a:r>
          </a:p>
        </p:txBody>
      </p:sp>
      <p:sp>
        <p:nvSpPr>
          <p:cNvPr id="35" name="TextBox 34">
            <a:extLst>
              <a:ext uri="{FF2B5EF4-FFF2-40B4-BE49-F238E27FC236}">
                <a16:creationId xmlns:a16="http://schemas.microsoft.com/office/drawing/2014/main" id="{DEEEBA1B-61A7-B321-3D20-5F4D660A401E}"/>
              </a:ext>
            </a:extLst>
          </p:cNvPr>
          <p:cNvSpPr txBox="1"/>
          <p:nvPr/>
        </p:nvSpPr>
        <p:spPr>
          <a:xfrm rot="16200000">
            <a:off x="-2584162" y="-3353185"/>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grpSp>
        <p:nvGrpSpPr>
          <p:cNvPr id="36" name="Group 35">
            <a:extLst>
              <a:ext uri="{FF2B5EF4-FFF2-40B4-BE49-F238E27FC236}">
                <a16:creationId xmlns:a16="http://schemas.microsoft.com/office/drawing/2014/main" id="{872A2F93-864B-245B-46A2-48641F02A6BA}"/>
              </a:ext>
            </a:extLst>
          </p:cNvPr>
          <p:cNvGrpSpPr/>
          <p:nvPr/>
        </p:nvGrpSpPr>
        <p:grpSpPr>
          <a:xfrm>
            <a:off x="4418458" y="-1659946"/>
            <a:ext cx="1475699" cy="1475699"/>
            <a:chOff x="4418458" y="93721"/>
            <a:chExt cx="1475699" cy="1475699"/>
          </a:xfrm>
        </p:grpSpPr>
        <p:sp>
          <p:nvSpPr>
            <p:cNvPr id="37" name="Oval 36">
              <a:extLst>
                <a:ext uri="{FF2B5EF4-FFF2-40B4-BE49-F238E27FC236}">
                  <a16:creationId xmlns:a16="http://schemas.microsoft.com/office/drawing/2014/main" id="{65002574-6976-AB30-1CED-98467857C4E3}"/>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2" descr="outline Icon 10528">
              <a:extLst>
                <a:ext uri="{FF2B5EF4-FFF2-40B4-BE49-F238E27FC236}">
                  <a16:creationId xmlns:a16="http://schemas.microsoft.com/office/drawing/2014/main" id="{F8023E8E-45A8-FED0-615D-AD211D96B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2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34">
                                            <p:txEl>
                                              <p:pRg st="1" end="1"/>
                                            </p:txEl>
                                          </p:spTgt>
                                        </p:tgtEl>
                                        <p:attrNameLst>
                                          <p:attrName>style.visibility</p:attrName>
                                        </p:attrNameLst>
                                      </p:cBhvr>
                                      <p:to>
                                        <p:strVal val="visible"/>
                                      </p:to>
                                    </p:set>
                                    <p:anim calcmode="lin" valueType="num">
                                      <p:cBhvr additive="base">
                                        <p:cTn id="13"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500"/>
                                  </p:stCondLst>
                                  <p:childTnLst>
                                    <p:set>
                                      <p:cBhvr>
                                        <p:cTn id="17" dur="1" fill="hold">
                                          <p:stCondLst>
                                            <p:cond delay="0"/>
                                          </p:stCondLst>
                                        </p:cTn>
                                        <p:tgtEl>
                                          <p:spTgt spid="34">
                                            <p:txEl>
                                              <p:pRg st="2" end="2"/>
                                            </p:txEl>
                                          </p:spTgt>
                                        </p:tgtEl>
                                        <p:attrNameLst>
                                          <p:attrName>style.visibility</p:attrName>
                                        </p:attrNameLst>
                                      </p:cBhvr>
                                      <p:to>
                                        <p:strVal val="visible"/>
                                      </p:to>
                                    </p:set>
                                    <p:anim calcmode="lin" valueType="num">
                                      <p:cBhvr additive="base">
                                        <p:cTn id="18" dur="500" fill="hold"/>
                                        <p:tgtEl>
                                          <p:spTgt spid="34">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3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500"/>
                                  </p:stCondLst>
                                  <p:childTnLst>
                                    <p:set>
                                      <p:cBhvr>
                                        <p:cTn id="23" dur="1" fill="hold">
                                          <p:stCondLst>
                                            <p:cond delay="0"/>
                                          </p:stCondLst>
                                        </p:cTn>
                                        <p:tgtEl>
                                          <p:spTgt spid="34">
                                            <p:txEl>
                                              <p:pRg st="3" end="3"/>
                                            </p:txEl>
                                          </p:spTgt>
                                        </p:tgtEl>
                                        <p:attrNameLst>
                                          <p:attrName>style.visibility</p:attrName>
                                        </p:attrNameLst>
                                      </p:cBhvr>
                                      <p:to>
                                        <p:strVal val="visible"/>
                                      </p:to>
                                    </p:set>
                                    <p:anim calcmode="lin" valueType="num">
                                      <p:cBhvr additive="base">
                                        <p:cTn id="24" dur="500" fill="hold"/>
                                        <p:tgtEl>
                                          <p:spTgt spid="34">
                                            <p:txEl>
                                              <p:pRg st="3" end="3"/>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FE4B5E11-3A51-FEB7-9AF9-10AB95B897C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FE7CDB7F-1AC8-175F-697D-D077FDA5CB5A}"/>
              </a:ext>
            </a:extLst>
          </p:cNvPr>
          <p:cNvSpPr txBox="1"/>
          <p:nvPr/>
        </p:nvSpPr>
        <p:spPr>
          <a:xfrm>
            <a:off x="8199901" y="0"/>
            <a:ext cx="3992099" cy="3539430"/>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1: </a:t>
            </a:r>
            <a:br>
              <a:rPr lang="en-GB" sz="2400" b="1" dirty="0">
                <a:solidFill>
                  <a:schemeClr val="bg1"/>
                </a:solidFill>
                <a:latin typeface="Gotham Book" pitchFamily="50" charset="0"/>
              </a:rPr>
            </a:br>
            <a:r>
              <a:rPr lang="en-GB" sz="2400" b="1" dirty="0">
                <a:solidFill>
                  <a:schemeClr val="bg1"/>
                </a:solidFill>
                <a:latin typeface="Gotham Book" pitchFamily="50" charset="0"/>
              </a:rPr>
              <a:t>Opportunity Outline</a:t>
            </a:r>
          </a:p>
          <a:p>
            <a:pPr>
              <a:spcAft>
                <a:spcPts val="600"/>
              </a:spcAft>
            </a:pPr>
            <a:endParaRPr lang="en-GB" sz="2800" b="1" dirty="0">
              <a:solidFill>
                <a:schemeClr val="bg1"/>
              </a:solidFill>
              <a:latin typeface="Gotham Book" pitchFamily="50" charset="0"/>
            </a:endParaRPr>
          </a:p>
          <a:p>
            <a:pPr marL="457200" indent="-457200">
              <a:spcAft>
                <a:spcPts val="600"/>
              </a:spcAft>
              <a:buFont typeface="+mj-lt"/>
              <a:buAutoNum type="arabicPeriod"/>
            </a:pPr>
            <a:r>
              <a:rPr lang="en-GB" sz="2400" dirty="0">
                <a:solidFill>
                  <a:schemeClr val="bg1"/>
                </a:solidFill>
                <a:latin typeface="Gotham Book" pitchFamily="50" charset="0"/>
              </a:rPr>
              <a:t>Create Primer</a:t>
            </a:r>
          </a:p>
          <a:p>
            <a:pPr marL="457200" indent="-457200">
              <a:spcAft>
                <a:spcPts val="600"/>
              </a:spcAft>
              <a:buFont typeface="+mj-lt"/>
              <a:buAutoNum type="arabicPeriod"/>
            </a:pPr>
            <a:r>
              <a:rPr lang="en-GB" sz="2400" dirty="0">
                <a:solidFill>
                  <a:schemeClr val="bg1"/>
                </a:solidFill>
                <a:latin typeface="Gotham Book" pitchFamily="50" charset="0"/>
              </a:rPr>
              <a:t>Outline where disruption is possible or worth exploring</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D1749E4-6D14-481D-6F04-512D1C2B27C7}"/>
              </a:ext>
            </a:extLst>
          </p:cNvPr>
          <p:cNvGrpSpPr/>
          <p:nvPr/>
        </p:nvGrpSpPr>
        <p:grpSpPr>
          <a:xfrm>
            <a:off x="4313794" y="-1825044"/>
            <a:ext cx="1675062" cy="1675062"/>
            <a:chOff x="4313794" y="1712466"/>
            <a:chExt cx="1675062" cy="1675062"/>
          </a:xfrm>
        </p:grpSpPr>
        <p:sp>
          <p:nvSpPr>
            <p:cNvPr id="37" name="Oval 36">
              <a:extLst>
                <a:ext uri="{FF2B5EF4-FFF2-40B4-BE49-F238E27FC236}">
                  <a16:creationId xmlns:a16="http://schemas.microsoft.com/office/drawing/2014/main" id="{E60EB844-63CF-8221-709B-031FEAAC263A}"/>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4" descr="Megaphone Icon 5523689">
              <a:extLst>
                <a:ext uri="{FF2B5EF4-FFF2-40B4-BE49-F238E27FC236}">
                  <a16:creationId xmlns:a16="http://schemas.microsoft.com/office/drawing/2014/main" id="{FFF002D1-08B4-5434-D812-F8882B5CB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569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1F8B940-BBDB-24FA-50D6-FD77A53951B7}"/>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808939" y="1324746"/>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5433A7E9-F132-DE49-A6F9-387C5D2C2C39}"/>
              </a:ext>
            </a:extLst>
          </p:cNvPr>
          <p:cNvSpPr txBox="1"/>
          <p:nvPr/>
        </p:nvSpPr>
        <p:spPr>
          <a:xfrm>
            <a:off x="8199901" y="0"/>
            <a:ext cx="3992099" cy="578619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2: </a:t>
            </a:r>
            <a:br>
              <a:rPr lang="en-GB" sz="2400" b="1" dirty="0">
                <a:solidFill>
                  <a:schemeClr val="bg1"/>
                </a:solidFill>
                <a:latin typeface="Gotham Book" pitchFamily="50" charset="0"/>
              </a:rPr>
            </a:br>
            <a:r>
              <a:rPr lang="en-GB" sz="2400" b="1" dirty="0">
                <a:solidFill>
                  <a:schemeClr val="bg1"/>
                </a:solidFill>
                <a:latin typeface="Gotham Book" pitchFamily="50" charset="0"/>
              </a:rPr>
              <a:t>Call for Ideas</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From opportunities outlined, define the problem statement</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Create a call-to-arms to source proposed solutions</a:t>
            </a:r>
            <a:endParaRPr lang="en-GB" sz="3200" dirty="0">
              <a:solidFill>
                <a:schemeClr val="bg1"/>
              </a:solidFill>
              <a:latin typeface="Gotham Book" pitchFamily="50" charset="0"/>
            </a:endParaRP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Enable re-use of shelved projects alongside fresh ideas</a:t>
            </a:r>
            <a:endParaRPr lang="en-GB" dirty="0">
              <a:solidFill>
                <a:schemeClr val="bg1"/>
              </a:solidFill>
              <a:latin typeface="Gotham Book" pitchFamily="50" charset="0"/>
            </a:endParaRPr>
          </a:p>
        </p:txBody>
      </p:sp>
      <p:grpSp>
        <p:nvGrpSpPr>
          <p:cNvPr id="37" name="Group 36">
            <a:extLst>
              <a:ext uri="{FF2B5EF4-FFF2-40B4-BE49-F238E27FC236}">
                <a16:creationId xmlns:a16="http://schemas.microsoft.com/office/drawing/2014/main" id="{40124555-C9D3-8360-EF04-40CEBE331756}"/>
              </a:ext>
            </a:extLst>
          </p:cNvPr>
          <p:cNvGrpSpPr/>
          <p:nvPr/>
        </p:nvGrpSpPr>
        <p:grpSpPr>
          <a:xfrm>
            <a:off x="4327070" y="7455162"/>
            <a:ext cx="1675062" cy="1675062"/>
            <a:chOff x="4327070" y="3429000"/>
            <a:chExt cx="1675062" cy="1675062"/>
          </a:xfrm>
        </p:grpSpPr>
        <p:sp>
          <p:nvSpPr>
            <p:cNvPr id="38" name="Oval 37">
              <a:extLst>
                <a:ext uri="{FF2B5EF4-FFF2-40B4-BE49-F238E27FC236}">
                  <a16:creationId xmlns:a16="http://schemas.microsoft.com/office/drawing/2014/main" id="{0B062D03-4DC7-E774-4F9E-D0C157AA3F77}"/>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6" descr="expert Icon 1207855">
              <a:extLst>
                <a:ext uri="{FF2B5EF4-FFF2-40B4-BE49-F238E27FC236}">
                  <a16:creationId xmlns:a16="http://schemas.microsoft.com/office/drawing/2014/main" id="{FA4A6906-65F0-BDC3-05CA-1A8D8133A0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942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E370FB8-6E21-090F-E0F6-C63F21603690}"/>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0316" y="3039774"/>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5201424"/>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3: </a:t>
            </a:r>
            <a:br>
              <a:rPr lang="en-GB" sz="2400" b="1" dirty="0">
                <a:solidFill>
                  <a:schemeClr val="bg1"/>
                </a:solidFill>
                <a:latin typeface="Gotham Book" pitchFamily="50" charset="0"/>
              </a:rPr>
            </a:br>
            <a:r>
              <a:rPr lang="en-GB" sz="2400" b="1" dirty="0">
                <a:solidFill>
                  <a:schemeClr val="bg1"/>
                </a:solidFill>
                <a:latin typeface="Gotham Book" pitchFamily="50" charset="0"/>
              </a:rPr>
              <a:t>SME Vetting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Sanity check by the Brain Trust to confirm ideas are:</a:t>
            </a:r>
          </a:p>
          <a:p>
            <a:pPr>
              <a:spcAft>
                <a:spcPts val="600"/>
              </a:spcAft>
            </a:pPr>
            <a:endParaRPr lang="en-GB" sz="2400" dirty="0">
              <a:solidFill>
                <a:schemeClr val="bg1"/>
              </a:solidFill>
              <a:latin typeface="Gotham Book" pitchFamily="50" charset="0"/>
            </a:endParaRP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Possible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Feasible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Worthwhile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Legal</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Not already explored</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A9E68BB6-7B64-949B-E60C-A28FC56FA11A}"/>
              </a:ext>
            </a:extLst>
          </p:cNvPr>
          <p:cNvGrpSpPr/>
          <p:nvPr/>
        </p:nvGrpSpPr>
        <p:grpSpPr>
          <a:xfrm>
            <a:off x="4517146" y="7655759"/>
            <a:ext cx="1281312" cy="1290880"/>
            <a:chOff x="4517146" y="5344624"/>
            <a:chExt cx="1281312" cy="1290880"/>
          </a:xfrm>
        </p:grpSpPr>
        <p:sp>
          <p:nvSpPr>
            <p:cNvPr id="37" name="Oval 36">
              <a:extLst>
                <a:ext uri="{FF2B5EF4-FFF2-40B4-BE49-F238E27FC236}">
                  <a16:creationId xmlns:a16="http://schemas.microsoft.com/office/drawing/2014/main" id="{5D00340A-B69E-B2E6-A122-492D2FFA47E8}"/>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8" descr="Value Icon 815898">
              <a:extLst>
                <a:ext uri="{FF2B5EF4-FFF2-40B4-BE49-F238E27FC236}">
                  <a16:creationId xmlns:a16="http://schemas.microsoft.com/office/drawing/2014/main" id="{8CBC23CE-7625-F23C-7700-2283F6ABC7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971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201698"/>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4: </a:t>
            </a:r>
            <a:br>
              <a:rPr lang="en-GB" sz="2400" b="1" dirty="0">
                <a:solidFill>
                  <a:schemeClr val="bg1"/>
                </a:solidFill>
                <a:latin typeface="Gotham Book" pitchFamily="50" charset="0"/>
              </a:rPr>
            </a:br>
            <a:r>
              <a:rPr lang="en-GB" sz="2400" b="1" dirty="0">
                <a:solidFill>
                  <a:schemeClr val="bg1"/>
                </a:solidFill>
                <a:latin typeface="Gotham Book" pitchFamily="50" charset="0"/>
              </a:rPr>
              <a:t>Value Proposition</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value proposition is created by the Brain Trust &amp; SIG maintainers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Dependent on available budget &amp; availability of Support Services, priority is given to projects with higher perceived value vs required investment</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F9F9955-71E7-C0EA-1598-291DB577C823}"/>
              </a:ext>
            </a:extLst>
          </p:cNvPr>
          <p:cNvGrpSpPr/>
          <p:nvPr/>
        </p:nvGrpSpPr>
        <p:grpSpPr>
          <a:xfrm>
            <a:off x="6394541" y="7118183"/>
            <a:ext cx="1290655" cy="1280907"/>
            <a:chOff x="6394541" y="5354597"/>
            <a:chExt cx="1290655" cy="1280907"/>
          </a:xfrm>
        </p:grpSpPr>
        <p:sp>
          <p:nvSpPr>
            <p:cNvPr id="37" name="Oval 36">
              <a:extLst>
                <a:ext uri="{FF2B5EF4-FFF2-40B4-BE49-F238E27FC236}">
                  <a16:creationId xmlns:a16="http://schemas.microsoft.com/office/drawing/2014/main" id="{77C2174E-BDFF-D0E4-1D86-BAD66370BCEE}"/>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0" descr="funding Icon 2443687">
              <a:extLst>
                <a:ext uri="{FF2B5EF4-FFF2-40B4-BE49-F238E27FC236}">
                  <a16:creationId xmlns:a16="http://schemas.microsoft.com/office/drawing/2014/main" id="{AB1CC292-C081-C192-7D8C-9355171826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920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524863"/>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5: </a:t>
            </a:r>
            <a:br>
              <a:rPr lang="en-GB" sz="2400" b="1" dirty="0">
                <a:solidFill>
                  <a:schemeClr val="bg1"/>
                </a:solidFill>
                <a:latin typeface="Gotham Book" pitchFamily="50" charset="0"/>
              </a:rPr>
            </a:br>
            <a:r>
              <a:rPr lang="en-GB" sz="2400" b="1" dirty="0">
                <a:solidFill>
                  <a:schemeClr val="bg1"/>
                </a:solidFill>
                <a:latin typeface="Gotham Book" pitchFamily="50" charset="0"/>
              </a:rPr>
              <a:t>Funding Governance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pool of representatives from FINOS vote to approve access to exploration funds or resources to facilitate exploration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Funding would have a per project cap on both budget and duration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Projects without asks can skip this step</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8CD806B7-2F11-84CA-5B8E-BE38240D0CA6}"/>
              </a:ext>
            </a:extLst>
          </p:cNvPr>
          <p:cNvGrpSpPr/>
          <p:nvPr/>
        </p:nvGrpSpPr>
        <p:grpSpPr>
          <a:xfrm>
            <a:off x="6394540" y="7130372"/>
            <a:ext cx="1276335" cy="1285549"/>
            <a:chOff x="6394540" y="3637248"/>
            <a:chExt cx="1276335" cy="1285549"/>
          </a:xfrm>
        </p:grpSpPr>
        <p:sp>
          <p:nvSpPr>
            <p:cNvPr id="37" name="Oval 36">
              <a:extLst>
                <a:ext uri="{FF2B5EF4-FFF2-40B4-BE49-F238E27FC236}">
                  <a16:creationId xmlns:a16="http://schemas.microsoft.com/office/drawing/2014/main" id="{80D2C44F-6718-33B4-805E-A7BAB80E42FA}"/>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2" descr="blogging Icon 5522713">
              <a:extLst>
                <a:ext uri="{FF2B5EF4-FFF2-40B4-BE49-F238E27FC236}">
                  <a16:creationId xmlns:a16="http://schemas.microsoft.com/office/drawing/2014/main" id="{B0A0065E-0123-C96E-20DF-ED23D03698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33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23243" y="4754801"/>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7463582"/>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6: </a:t>
            </a:r>
            <a:br>
              <a:rPr lang="en-GB" sz="2400" b="1" dirty="0">
                <a:solidFill>
                  <a:schemeClr val="bg1"/>
                </a:solidFill>
                <a:latin typeface="Gotham Book" pitchFamily="50" charset="0"/>
              </a:rPr>
            </a:br>
            <a:r>
              <a:rPr lang="en-GB" sz="2400" b="1" dirty="0">
                <a:solidFill>
                  <a:schemeClr val="bg1"/>
                </a:solidFill>
                <a:latin typeface="Gotham Book" pitchFamily="50" charset="0"/>
              </a:rPr>
              <a:t>Commencement &amp; Updating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Participants must provide regular public updates to access funding or resources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If a project becomes unviable, a record is kept and funding/resources are reclaimed</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Shelved projects are stored for possible future exploration</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17282528-00B4-3682-D6A2-C7402340A864}"/>
              </a:ext>
            </a:extLst>
          </p:cNvPr>
          <p:cNvGrpSpPr/>
          <p:nvPr/>
        </p:nvGrpSpPr>
        <p:grpSpPr>
          <a:xfrm>
            <a:off x="6394541" y="-2110598"/>
            <a:ext cx="1283632" cy="1300917"/>
            <a:chOff x="6394541" y="1915326"/>
            <a:chExt cx="1283632" cy="1300917"/>
          </a:xfrm>
        </p:grpSpPr>
        <p:sp>
          <p:nvSpPr>
            <p:cNvPr id="37" name="Oval 36">
              <a:extLst>
                <a:ext uri="{FF2B5EF4-FFF2-40B4-BE49-F238E27FC236}">
                  <a16:creationId xmlns:a16="http://schemas.microsoft.com/office/drawing/2014/main" id="{44BDCCBE-1E04-67C8-AF6E-28FBAD2ACB8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4" descr="demo Icon 1626811">
              <a:extLst>
                <a:ext uri="{FF2B5EF4-FFF2-40B4-BE49-F238E27FC236}">
                  <a16:creationId xmlns:a16="http://schemas.microsoft.com/office/drawing/2014/main" id="{5214442E-3FF3-55C0-4CAE-F3FB024372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572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2" descr="shallow focus photograph of black and gray compass">
            <a:extLst>
              <a:ext uri="{FF2B5EF4-FFF2-40B4-BE49-F238E27FC236}">
                <a16:creationId xmlns:a16="http://schemas.microsoft.com/office/drawing/2014/main" id="{0D2EDD38-0013-C68C-3CBD-FF987E4A0C39}"/>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034D062-D2BC-CFEF-B249-7C87373138AD}"/>
              </a:ext>
            </a:extLst>
          </p:cNvPr>
          <p:cNvSpPr txBox="1"/>
          <p:nvPr/>
        </p:nvSpPr>
        <p:spPr>
          <a:xfrm>
            <a:off x="5337584" y="1187804"/>
            <a:ext cx="5442711" cy="5032147"/>
          </a:xfrm>
          <a:prstGeom prst="rect">
            <a:avLst/>
          </a:prstGeom>
          <a:noFill/>
        </p:spPr>
        <p:txBody>
          <a:bodyPr wrap="square" rtlCol="0">
            <a:spAutoFit/>
          </a:bodyPr>
          <a:lstStyle/>
          <a:p>
            <a:pPr>
              <a:spcAft>
                <a:spcPts val="600"/>
              </a:spcAft>
            </a:pPr>
            <a:r>
              <a:rPr lang="en-US" sz="2400" b="1" dirty="0">
                <a:solidFill>
                  <a:schemeClr val="bg1"/>
                </a:solidFill>
                <a:effectLst/>
                <a:latin typeface="Gotham Book" pitchFamily="50" charset="0"/>
                <a:ea typeface="Times New Roman" panose="02020603050405020304" pitchFamily="18" charset="0"/>
              </a:rPr>
              <a:t>FINOS</a:t>
            </a:r>
            <a:r>
              <a:rPr lang="en-US" sz="2400" dirty="0">
                <a:solidFill>
                  <a:schemeClr val="bg1"/>
                </a:solidFill>
                <a:effectLst/>
                <a:latin typeface="Gotham Book" pitchFamily="50" charset="0"/>
                <a:ea typeface="Times New Roman" panose="02020603050405020304" pitchFamily="18" charset="0"/>
              </a:rPr>
              <a:t>, with the use of their Anti-Trust policy and Code of Conduct, can act the common denominator;</a:t>
            </a:r>
            <a:endParaRPr lang="en-US" sz="2400" dirty="0">
              <a:solidFill>
                <a:schemeClr val="bg1"/>
              </a:solidFill>
              <a:latin typeface="Gotham Book" pitchFamily="50" charset="0"/>
              <a:ea typeface="Times New Roman" panose="02020603050405020304" pitchFamily="18" charset="0"/>
            </a:endParaRPr>
          </a:p>
          <a:p>
            <a:pPr>
              <a:spcAft>
                <a:spcPts val="600"/>
              </a:spcAft>
            </a:pPr>
            <a:r>
              <a:rPr lang="en-US" sz="5400" b="1" dirty="0">
                <a:solidFill>
                  <a:schemeClr val="bg1"/>
                </a:solidFill>
                <a:latin typeface="Gotham Book" pitchFamily="50" charset="0"/>
                <a:ea typeface="Times New Roman" panose="02020603050405020304" pitchFamily="18" charset="0"/>
              </a:rPr>
              <a:t>T</a:t>
            </a:r>
            <a:r>
              <a:rPr lang="en-US" sz="5400" b="1" dirty="0">
                <a:solidFill>
                  <a:schemeClr val="bg1"/>
                </a:solidFill>
                <a:effectLst/>
                <a:latin typeface="Gotham Book" pitchFamily="50" charset="0"/>
                <a:ea typeface="Times New Roman" panose="02020603050405020304" pitchFamily="18" charset="0"/>
              </a:rPr>
              <a:t>he</a:t>
            </a:r>
            <a:r>
              <a:rPr lang="en-US" sz="5400" dirty="0">
                <a:solidFill>
                  <a:schemeClr val="bg1"/>
                </a:solidFill>
                <a:effectLst/>
                <a:latin typeface="Gotham Book" pitchFamily="50" charset="0"/>
                <a:ea typeface="Times New Roman" panose="02020603050405020304" pitchFamily="18" charset="0"/>
              </a:rPr>
              <a:t> </a:t>
            </a:r>
            <a:r>
              <a:rPr lang="en-US" sz="5400" b="1" dirty="0">
                <a:solidFill>
                  <a:schemeClr val="bg1"/>
                </a:solidFill>
                <a:effectLst/>
                <a:latin typeface="Gotham Book" pitchFamily="50" charset="0"/>
                <a:ea typeface="Times New Roman" panose="02020603050405020304" pitchFamily="18" charset="0"/>
              </a:rPr>
              <a:t>Shared Innovation</a:t>
            </a:r>
          </a:p>
          <a:p>
            <a:pPr>
              <a:spcAft>
                <a:spcPts val="600"/>
              </a:spcAft>
            </a:pPr>
            <a:r>
              <a:rPr lang="en-US" sz="5400" b="1" dirty="0">
                <a:solidFill>
                  <a:schemeClr val="bg1"/>
                </a:solidFill>
                <a:effectLst/>
                <a:latin typeface="Gotham Book" pitchFamily="50" charset="0"/>
                <a:ea typeface="Times New Roman" panose="02020603050405020304" pitchFamily="18" charset="0"/>
              </a:rPr>
              <a:t>Brain Trust</a:t>
            </a:r>
          </a:p>
          <a:p>
            <a:pPr>
              <a:spcAft>
                <a:spcPts val="600"/>
              </a:spcAft>
            </a:pPr>
            <a:r>
              <a:rPr lang="en-US" sz="2400" dirty="0">
                <a:solidFill>
                  <a:schemeClr val="bg1"/>
                </a:solidFill>
                <a:latin typeface="Gotham Book" pitchFamily="50" charset="0"/>
                <a:ea typeface="Times New Roman" panose="02020603050405020304" pitchFamily="18" charset="0"/>
              </a:rPr>
              <a:t>F</a:t>
            </a:r>
            <a:r>
              <a:rPr lang="en-US" sz="2400" dirty="0">
                <a:solidFill>
                  <a:schemeClr val="bg1"/>
                </a:solidFill>
                <a:effectLst/>
                <a:latin typeface="Gotham Book" pitchFamily="50" charset="0"/>
                <a:ea typeface="Times New Roman" panose="02020603050405020304" pitchFamily="18" charset="0"/>
              </a:rPr>
              <a:t>or those technologies that are too new for a bank to innovate on by itself</a:t>
            </a:r>
            <a:endParaRPr lang="en-GB" sz="2400" dirty="0">
              <a:solidFill>
                <a:schemeClr val="bg1"/>
              </a:solidFill>
              <a:effectLst/>
              <a:latin typeface="Gotham Book" pitchFamily="50" charset="0"/>
              <a:ea typeface="Calibri" panose="020F0502020204030204" pitchFamily="34" charset="0"/>
            </a:endParaRPr>
          </a:p>
        </p:txBody>
      </p: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5" name="Straight Connector 4">
            <a:extLst>
              <a:ext uri="{FF2B5EF4-FFF2-40B4-BE49-F238E27FC236}">
                <a16:creationId xmlns:a16="http://schemas.microsoft.com/office/drawing/2014/main" id="{8E39EF87-5419-62F3-1080-5A07D6CB32F6}"/>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882A6C-EE7F-36C0-3551-B989565F3FF8}"/>
              </a:ext>
            </a:extLst>
          </p:cNvPr>
          <p:cNvSpPr txBox="1"/>
          <p:nvPr/>
        </p:nvSpPr>
        <p:spPr>
          <a:xfrm rot="2700000">
            <a:off x="790797" y="4549011"/>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cxnSp>
        <p:nvCxnSpPr>
          <p:cNvPr id="8" name="Straight Connector 7">
            <a:extLst>
              <a:ext uri="{FF2B5EF4-FFF2-40B4-BE49-F238E27FC236}">
                <a16:creationId xmlns:a16="http://schemas.microsoft.com/office/drawing/2014/main" id="{268D8D19-6491-0805-E3C9-3B1CF388D816}"/>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1EF4B2-126A-A185-7136-480311848FE3}"/>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BBCD06-CC3A-D8C5-1988-19AB17DEDA80}"/>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3FA1F7-11AB-D48A-577C-9B35A8A48CB5}"/>
              </a:ext>
            </a:extLst>
          </p:cNvPr>
          <p:cNvSpPr txBox="1"/>
          <p:nvPr/>
        </p:nvSpPr>
        <p:spPr>
          <a:xfrm rot="2700000">
            <a:off x="-4367806" y="16111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25" name="TextBox 24">
            <a:extLst>
              <a:ext uri="{FF2B5EF4-FFF2-40B4-BE49-F238E27FC236}">
                <a16:creationId xmlns:a16="http://schemas.microsoft.com/office/drawing/2014/main" id="{A2AF29AC-5351-3C34-DFC3-3370AD4E56EB}"/>
              </a:ext>
            </a:extLst>
          </p:cNvPr>
          <p:cNvSpPr txBox="1"/>
          <p:nvPr/>
        </p:nvSpPr>
        <p:spPr>
          <a:xfrm>
            <a:off x="-4863768"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p:spTree>
    <p:extLst>
      <p:ext uri="{BB962C8B-B14F-4D97-AF65-F5344CB8AC3E}">
        <p14:creationId xmlns:p14="http://schemas.microsoft.com/office/powerpoint/2010/main" val="428421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23243" y="4754801"/>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4802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7: </a:t>
            </a:r>
            <a:br>
              <a:rPr lang="en-GB" sz="2400" b="1" dirty="0">
                <a:solidFill>
                  <a:schemeClr val="bg1"/>
                </a:solidFill>
                <a:latin typeface="Gotham Book" pitchFamily="50" charset="0"/>
              </a:rPr>
            </a:br>
            <a:r>
              <a:rPr lang="en-GB" sz="2400" b="1" dirty="0">
                <a:solidFill>
                  <a:schemeClr val="bg1"/>
                </a:solidFill>
                <a:latin typeface="Gotham Book" pitchFamily="50" charset="0"/>
              </a:rPr>
              <a:t>Showcasing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Upon project completion, demos and project walkthroughs are recorded to share intelligence with future users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These should cover:</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pain points</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ideas on how to improve</a:t>
            </a:r>
            <a:endParaRPr lang="en-GB" sz="3200" dirty="0">
              <a:solidFill>
                <a:schemeClr val="bg1"/>
              </a:solidFill>
              <a:latin typeface="Gotham Book" pitchFamily="50" charset="0"/>
            </a:endParaRP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solutions for common issues</a:t>
            </a:r>
          </a:p>
        </p:txBody>
      </p:sp>
      <p:grpSp>
        <p:nvGrpSpPr>
          <p:cNvPr id="36" name="Group 35">
            <a:extLst>
              <a:ext uri="{FF2B5EF4-FFF2-40B4-BE49-F238E27FC236}">
                <a16:creationId xmlns:a16="http://schemas.microsoft.com/office/drawing/2014/main" id="{3DAFE66C-273C-6D71-79AD-F8247BA50008}"/>
              </a:ext>
            </a:extLst>
          </p:cNvPr>
          <p:cNvGrpSpPr/>
          <p:nvPr/>
        </p:nvGrpSpPr>
        <p:grpSpPr>
          <a:xfrm>
            <a:off x="6394541" y="-2138354"/>
            <a:ext cx="1290655" cy="1325019"/>
            <a:chOff x="6394541" y="193404"/>
            <a:chExt cx="1290655" cy="1325019"/>
          </a:xfrm>
        </p:grpSpPr>
        <p:sp>
          <p:nvSpPr>
            <p:cNvPr id="37" name="Oval 36">
              <a:extLst>
                <a:ext uri="{FF2B5EF4-FFF2-40B4-BE49-F238E27FC236}">
                  <a16:creationId xmlns:a16="http://schemas.microsoft.com/office/drawing/2014/main" id="{1A634DDA-1CD3-B7C3-1077-32240F401F81}"/>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Package Icon 5533588">
              <a:extLst>
                <a:ext uri="{FF2B5EF4-FFF2-40B4-BE49-F238E27FC236}">
                  <a16:creationId xmlns:a16="http://schemas.microsoft.com/office/drawing/2014/main" id="{8CCC77A1-3106-7438-0CDD-9FDCD07135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021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E37B7BB-7126-3A8D-450C-554389F40BF1}"/>
              </a:ext>
            </a:extLst>
          </p:cNvPr>
          <p:cNvGrpSpPr/>
          <p:nvPr/>
        </p:nvGrpSpPr>
        <p:grpSpPr>
          <a:xfrm>
            <a:off x="6394541" y="193404"/>
            <a:ext cx="1290655" cy="1325019"/>
            <a:chOff x="6394541" y="193404"/>
            <a:chExt cx="1290655" cy="1325019"/>
          </a:xfrm>
        </p:grpSpPr>
        <p:sp>
          <p:nvSpPr>
            <p:cNvPr id="14" name="Oval 13">
              <a:extLst>
                <a:ext uri="{FF2B5EF4-FFF2-40B4-BE49-F238E27FC236}">
                  <a16:creationId xmlns:a16="http://schemas.microsoft.com/office/drawing/2014/main" id="{E501F4C4-A047-3F07-6922-5A4F4028F76E}"/>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6" descr="Package Icon 5533588">
              <a:extLst>
                <a:ext uri="{FF2B5EF4-FFF2-40B4-BE49-F238E27FC236}">
                  <a16:creationId xmlns:a16="http://schemas.microsoft.com/office/drawing/2014/main" id="{EDB6F992-86C2-A412-42E9-30AB01CDAD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23243" y="4754801"/>
            <a:ext cx="758578" cy="758577"/>
          </a:xfrm>
          <a:prstGeom prst="rect">
            <a:avLst/>
          </a:prstGeom>
        </p:spPr>
      </p:pic>
      <p:pic>
        <p:nvPicPr>
          <p:cNvPr id="29" name="Graphic 28" descr="Arrow: Straight with solid fill">
            <a:extLst>
              <a:ext uri="{FF2B5EF4-FFF2-40B4-BE49-F238E27FC236}">
                <a16:creationId xmlns:a16="http://schemas.microsoft.com/office/drawing/2014/main" id="{50191F22-3D4A-0801-0DC2-F06B78D44F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56734" y="1324748"/>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94195"/>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8: </a:t>
            </a:r>
            <a:br>
              <a:rPr lang="en-GB" sz="2400" b="1" dirty="0">
                <a:solidFill>
                  <a:schemeClr val="bg1"/>
                </a:solidFill>
                <a:latin typeface="Gotham Book" pitchFamily="50" charset="0"/>
              </a:rPr>
            </a:br>
            <a:r>
              <a:rPr lang="en-GB" sz="2400" b="1" dirty="0">
                <a:solidFill>
                  <a:schemeClr val="bg1"/>
                </a:solidFill>
                <a:latin typeface="Gotham Book" pitchFamily="50" charset="0"/>
              </a:rPr>
              <a:t>Source Release &amp; Maintenance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 participants share their repositories publicly on the FINOS master</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Innovators are accredited for their efforts</a:t>
            </a:r>
          </a:p>
          <a:p>
            <a:pPr>
              <a:spcAft>
                <a:spcPts val="600"/>
              </a:spcAft>
            </a:pPr>
            <a:endParaRPr lang="en-GB" sz="2400" dirty="0">
              <a:solidFill>
                <a:schemeClr val="bg1"/>
              </a:solidFill>
              <a:latin typeface="Gotham Book" pitchFamily="50" charset="0"/>
            </a:endParaRPr>
          </a:p>
          <a:p>
            <a:pPr>
              <a:spcAft>
                <a:spcPts val="600"/>
              </a:spcAft>
            </a:pPr>
            <a:r>
              <a:rPr lang="en-GB" sz="2400" b="1" dirty="0">
                <a:solidFill>
                  <a:schemeClr val="bg1"/>
                </a:solidFill>
                <a:latin typeface="Gotham Book" pitchFamily="50" charset="0"/>
              </a:rPr>
              <a:t>Perpetuation of support for open source collaboration is the goal</a:t>
            </a:r>
          </a:p>
        </p:txBody>
      </p:sp>
    </p:spTree>
    <p:extLst>
      <p:ext uri="{BB962C8B-B14F-4D97-AF65-F5344CB8AC3E}">
        <p14:creationId xmlns:p14="http://schemas.microsoft.com/office/powerpoint/2010/main" val="38542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54736" y="3562142"/>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sp>
        <p:nvSpPr>
          <p:cNvPr id="9" name="TextBox 8">
            <a:extLst>
              <a:ext uri="{FF2B5EF4-FFF2-40B4-BE49-F238E27FC236}">
                <a16:creationId xmlns:a16="http://schemas.microsoft.com/office/drawing/2014/main" id="{D7AE2B1E-AA22-A4E3-5885-89A28640C3A9}"/>
              </a:ext>
            </a:extLst>
          </p:cNvPr>
          <p:cNvSpPr txBox="1"/>
          <p:nvPr/>
        </p:nvSpPr>
        <p:spPr>
          <a:xfrm rot="18900000">
            <a:off x="-4492116" y="8249975"/>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91741042-998F-3BA9-BA2B-4EEC85BE0BC4}"/>
                  </a:ext>
                </a:extLst>
              </p:cNvPr>
              <p:cNvGraphicFramePr>
                <a:graphicFrameLocks noChangeAspect="1"/>
              </p:cNvGraphicFramePr>
              <p:nvPr>
                <p:extLst>
                  <p:ext uri="{D42A27DB-BD31-4B8C-83A1-F6EECF244321}">
                    <p14:modId xmlns:p14="http://schemas.microsoft.com/office/powerpoint/2010/main" val="2843415776"/>
                  </p:ext>
                </p:extLst>
              </p:nvPr>
            </p:nvGraphicFramePr>
            <p:xfrm>
              <a:off x="7054927" y="590313"/>
              <a:ext cx="3048000" cy="1714500"/>
            </p:xfrm>
            <a:graphic>
              <a:graphicData uri="http://schemas.microsoft.com/office/powerpoint/2016/sectionzoom">
                <psez:sectionZm>
                  <psez:sectionZmObj sectionId="{C29934C0-5D07-40C2-8F37-5EBAC77664C5}">
                    <psez:zmPr id="{E7654B9C-2C58-46FC-B04E-F72AEAB40778}"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91741042-998F-3BA9-BA2B-4EEC85BE0BC4}"/>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53ED46A-B3EF-DC08-D2FD-89A71CA4F36E}"/>
                  </a:ext>
                </a:extLst>
              </p:cNvPr>
              <p:cNvGraphicFramePr>
                <a:graphicFrameLocks noChangeAspect="1"/>
              </p:cNvGraphicFramePr>
              <p:nvPr>
                <p:extLst>
                  <p:ext uri="{D42A27DB-BD31-4B8C-83A1-F6EECF244321}">
                    <p14:modId xmlns:p14="http://schemas.microsoft.com/office/powerpoint/2010/main" val="4220829393"/>
                  </p:ext>
                </p:extLst>
              </p:nvPr>
            </p:nvGraphicFramePr>
            <p:xfrm>
              <a:off x="7047585" y="2610695"/>
              <a:ext cx="3048000" cy="1714500"/>
            </p:xfrm>
            <a:graphic>
              <a:graphicData uri="http://schemas.microsoft.com/office/powerpoint/2016/sectionzoom">
                <psez:sectionZm>
                  <psez:sectionZmObj sectionId="{E195DD30-5E8F-4D3E-AC7B-21F9EB9A097F}">
                    <psez:zmPr id="{6CF2FCF9-0C30-4522-AD19-A80D5249C57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053ED46A-B3EF-DC08-D2FD-89A71CA4F36E}"/>
                  </a:ext>
                </a:extLst>
              </p:cNvPr>
              <p:cNvPicPr>
                <a:picLocks noGrp="1" noRot="1" noChangeAspect="1" noMove="1" noResize="1" noEditPoints="1" noAdjustHandles="1" noChangeArrowheads="1" noChangeShapeType="1"/>
              </p:cNvPicPr>
              <p:nvPr/>
            </p:nvPicPr>
            <p:blipFill>
              <a:blip r:embed="rId8"/>
              <a:stretch>
                <a:fillRect/>
              </a:stretch>
            </p:blipFill>
            <p:spPr>
              <a:xfrm>
                <a:off x="7047585" y="2610695"/>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298D16C1-1B39-940F-823B-ABA053115A5B}"/>
                  </a:ext>
                </a:extLst>
              </p:cNvPr>
              <p:cNvGraphicFramePr>
                <a:graphicFrameLocks noChangeAspect="1"/>
              </p:cNvGraphicFramePr>
              <p:nvPr>
                <p:extLst>
                  <p:ext uri="{D42A27DB-BD31-4B8C-83A1-F6EECF244321}">
                    <p14:modId xmlns:p14="http://schemas.microsoft.com/office/powerpoint/2010/main" val="3186673107"/>
                  </p:ext>
                </p:extLst>
              </p:nvPr>
            </p:nvGraphicFramePr>
            <p:xfrm>
              <a:off x="7047585" y="4628913"/>
              <a:ext cx="3048000" cy="1714500"/>
            </p:xfrm>
            <a:graphic>
              <a:graphicData uri="http://schemas.microsoft.com/office/powerpoint/2016/sectionzoom">
                <psez:sectionZm>
                  <psez:sectionZmObj sectionId="{41F36C85-9830-4DD2-B33A-2266426B4F74}">
                    <psez:zmPr id="{A5D5EF9B-F456-43E2-A06C-9CFE9BCEBE9A}"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298D16C1-1B39-940F-823B-ABA053115A5B}"/>
                  </a:ext>
                </a:extLst>
              </p:cNvPr>
              <p:cNvPicPr>
                <a:picLocks noGrp="1" noRot="1" noChangeAspect="1" noMove="1" noResize="1" noEditPoints="1" noAdjustHandles="1" noChangeArrowheads="1" noChangeShapeType="1"/>
              </p:cNvPicPr>
              <p:nvPr/>
            </p:nvPicPr>
            <p:blipFill>
              <a:blip r:embed="rId11"/>
              <a:stretch>
                <a:fillRect/>
              </a:stretch>
            </p:blipFill>
            <p:spPr>
              <a:xfrm>
                <a:off x="7047585" y="4628913"/>
                <a:ext cx="3048000" cy="1714500"/>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0A660101-F947-0F26-B2D3-BC30B243B4EF}"/>
              </a:ext>
            </a:extLst>
          </p:cNvPr>
          <p:cNvCxnSpPr/>
          <p:nvPr/>
        </p:nvCxnSpPr>
        <p:spPr>
          <a:xfrm flipH="1">
            <a:off x="10095585"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BDF049A-1897-50EE-F58D-3096CE74CA21}"/>
              </a:ext>
            </a:extLst>
          </p:cNvPr>
          <p:cNvCxnSpPr/>
          <p:nvPr/>
        </p:nvCxnSpPr>
        <p:spPr>
          <a:xfrm flipH="1">
            <a:off x="10983742"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BE2B8F-0694-5FE2-4F7E-414C89E7A7B4}"/>
              </a:ext>
            </a:extLst>
          </p:cNvPr>
          <p:cNvCxnSpPr/>
          <p:nvPr/>
        </p:nvCxnSpPr>
        <p:spPr>
          <a:xfrm flipH="1">
            <a:off x="11871899" y="-272346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DA61F-3B26-EF70-9CD0-7A2B89735FF0}"/>
              </a:ext>
            </a:extLst>
          </p:cNvPr>
          <p:cNvSpPr txBox="1"/>
          <p:nvPr/>
        </p:nvSpPr>
        <p:spPr>
          <a:xfrm>
            <a:off x="-4061757"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3" name="Picture 12">
            <a:extLst>
              <a:ext uri="{FF2B5EF4-FFF2-40B4-BE49-F238E27FC236}">
                <a16:creationId xmlns:a16="http://schemas.microsoft.com/office/drawing/2014/main" id="{C533E262-3443-BFAA-CE28-C4AE31BAD8B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54B6251-63C8-D1D5-E87D-6F201069BD91}"/>
              </a:ext>
            </a:extLst>
          </p:cNvPr>
          <p:cNvPicPr>
            <a:picLocks noChangeAspect="1"/>
          </p:cNvPicPr>
          <p:nvPr/>
        </p:nvPicPr>
        <p:blipFill>
          <a:blip r:embed="rId13"/>
          <a:stretch>
            <a:fillRect/>
          </a:stretch>
        </p:blipFill>
        <p:spPr>
          <a:xfrm>
            <a:off x="1044226" y="370901"/>
            <a:ext cx="1403926" cy="209600"/>
          </a:xfrm>
          <a:prstGeom prst="rect">
            <a:avLst/>
          </a:prstGeom>
        </p:spPr>
      </p:pic>
      <p:pic>
        <p:nvPicPr>
          <p:cNvPr id="15" name="Picture 14">
            <a:extLst>
              <a:ext uri="{FF2B5EF4-FFF2-40B4-BE49-F238E27FC236}">
                <a16:creationId xmlns:a16="http://schemas.microsoft.com/office/drawing/2014/main" id="{7B69C5AA-BC6B-A52D-1334-F44FAD16D1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200888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155645" y="1997839"/>
            <a:ext cx="4918205" cy="2862322"/>
          </a:xfrm>
          <a:prstGeom prst="rect">
            <a:avLst/>
          </a:prstGeom>
          <a:noFill/>
        </p:spPr>
        <p:txBody>
          <a:bodyPr wrap="none" rtlCol="0">
            <a:spAutoFit/>
          </a:bodyPr>
          <a:lstStyle/>
          <a:p>
            <a:pPr algn="r"/>
            <a:r>
              <a:rPr lang="en-GB" sz="6000" dirty="0">
                <a:solidFill>
                  <a:schemeClr val="bg1"/>
                </a:solidFill>
                <a:latin typeface="Gotham Book" pitchFamily="50" charset="0"/>
              </a:rPr>
              <a:t>Vendor</a:t>
            </a:r>
            <a:br>
              <a:rPr lang="en-GB" sz="6000" dirty="0">
                <a:solidFill>
                  <a:schemeClr val="bg1"/>
                </a:solidFill>
                <a:latin typeface="Gotham Book" pitchFamily="50" charset="0"/>
              </a:rPr>
            </a:br>
            <a:r>
              <a:rPr lang="en-GB" sz="6000" dirty="0">
                <a:solidFill>
                  <a:schemeClr val="bg1"/>
                </a:solidFill>
                <a:latin typeface="Gotham Book" pitchFamily="50" charset="0"/>
              </a:rPr>
              <a:t>on-boarding</a:t>
            </a:r>
          </a:p>
          <a:p>
            <a:pPr algn="r"/>
            <a:r>
              <a:rPr lang="en-GB" sz="6000" dirty="0">
                <a:solidFill>
                  <a:schemeClr val="bg1"/>
                </a:solidFill>
                <a:latin typeface="Gotham Book" pitchFamily="50" charset="0"/>
              </a:rPr>
              <a:t>streamlining</a:t>
            </a:r>
          </a:p>
        </p:txBody>
      </p:sp>
      <p:grpSp>
        <p:nvGrpSpPr>
          <p:cNvPr id="2" name="Group 1">
            <a:extLst>
              <a:ext uri="{FF2B5EF4-FFF2-40B4-BE49-F238E27FC236}">
                <a16:creationId xmlns:a16="http://schemas.microsoft.com/office/drawing/2014/main" id="{A2D33331-C78D-2822-F007-E17642C77695}"/>
              </a:ext>
            </a:extLst>
          </p:cNvPr>
          <p:cNvGrpSpPr/>
          <p:nvPr/>
        </p:nvGrpSpPr>
        <p:grpSpPr>
          <a:xfrm>
            <a:off x="4657725" y="-2876550"/>
            <a:ext cx="2876550" cy="2876550"/>
            <a:chOff x="8216893" y="1997839"/>
            <a:chExt cx="2876550" cy="2876550"/>
          </a:xfrm>
        </p:grpSpPr>
        <p:pic>
          <p:nvPicPr>
            <p:cNvPr id="3" name="Graphic 2" descr="User with solid fill">
              <a:extLst>
                <a:ext uri="{FF2B5EF4-FFF2-40B4-BE49-F238E27FC236}">
                  <a16:creationId xmlns:a16="http://schemas.microsoft.com/office/drawing/2014/main" id="{7A75E7CF-F066-2966-B899-FEAD24DCE4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4" name="TextBox 3">
              <a:extLst>
                <a:ext uri="{FF2B5EF4-FFF2-40B4-BE49-F238E27FC236}">
                  <a16:creationId xmlns:a16="http://schemas.microsoft.com/office/drawing/2014/main" id="{0E7A9A83-7517-12E7-E522-8F84FFE33B06}"/>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spTree>
    <p:extLst>
      <p:ext uri="{BB962C8B-B14F-4D97-AF65-F5344CB8AC3E}">
        <p14:creationId xmlns:p14="http://schemas.microsoft.com/office/powerpoint/2010/main" val="3665597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34550" y="1997839"/>
            <a:ext cx="4918205" cy="2862322"/>
          </a:xfrm>
          <a:prstGeom prst="rect">
            <a:avLst/>
          </a:prstGeom>
          <a:noFill/>
        </p:spPr>
        <p:txBody>
          <a:bodyPr wrap="none" rtlCol="0">
            <a:spAutoFit/>
          </a:bodyPr>
          <a:lstStyle/>
          <a:p>
            <a:pPr algn="r"/>
            <a:r>
              <a:rPr lang="en-GB" sz="6000" dirty="0">
                <a:solidFill>
                  <a:schemeClr val="bg1"/>
                </a:solidFill>
                <a:latin typeface="Gotham Book" pitchFamily="50" charset="0"/>
              </a:rPr>
              <a:t>Vendor</a:t>
            </a:r>
            <a:br>
              <a:rPr lang="en-GB" sz="6000" dirty="0">
                <a:solidFill>
                  <a:schemeClr val="bg1"/>
                </a:solidFill>
                <a:latin typeface="Gotham Book" pitchFamily="50" charset="0"/>
              </a:rPr>
            </a:br>
            <a:r>
              <a:rPr lang="en-GB" sz="6000" dirty="0">
                <a:solidFill>
                  <a:schemeClr val="bg1"/>
                </a:solidFill>
                <a:latin typeface="Gotham Book" pitchFamily="50" charset="0"/>
              </a:rPr>
              <a:t>on-boarding</a:t>
            </a:r>
          </a:p>
          <a:p>
            <a:pPr algn="r"/>
            <a:r>
              <a:rPr lang="en-GB" sz="6000" dirty="0">
                <a:solidFill>
                  <a:schemeClr val="bg1"/>
                </a:solidFill>
                <a:latin typeface="Gotham Book" pitchFamily="50" charset="0"/>
              </a:rPr>
              <a:t>streamlining</a:t>
            </a:r>
          </a:p>
        </p:txBody>
      </p:sp>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7" name="Group 26">
            <a:extLst>
              <a:ext uri="{FF2B5EF4-FFF2-40B4-BE49-F238E27FC236}">
                <a16:creationId xmlns:a16="http://schemas.microsoft.com/office/drawing/2014/main" id="{5C68724A-B3DF-F5FA-49DE-B6C97B1DDC60}"/>
              </a:ext>
            </a:extLst>
          </p:cNvPr>
          <p:cNvGrpSpPr/>
          <p:nvPr/>
        </p:nvGrpSpPr>
        <p:grpSpPr>
          <a:xfrm>
            <a:off x="12192000" y="-1643720"/>
            <a:ext cx="1643720" cy="1643720"/>
            <a:chOff x="7268826" y="339891"/>
            <a:chExt cx="1643720" cy="1643720"/>
          </a:xfrm>
        </p:grpSpPr>
        <p:pic>
          <p:nvPicPr>
            <p:cNvPr id="28" name="Graphic 27" descr="Cloud with solid fill">
              <a:extLst>
                <a:ext uri="{FF2B5EF4-FFF2-40B4-BE49-F238E27FC236}">
                  <a16:creationId xmlns:a16="http://schemas.microsoft.com/office/drawing/2014/main" id="{74850C45-4879-F481-7269-A4531175B8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29" name="TextBox 28">
              <a:extLst>
                <a:ext uri="{FF2B5EF4-FFF2-40B4-BE49-F238E27FC236}">
                  <a16:creationId xmlns:a16="http://schemas.microsoft.com/office/drawing/2014/main" id="{4E3D4BBB-139D-84FA-EFD8-AAF64D3C9412}"/>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0" name="Group 29">
            <a:extLst>
              <a:ext uri="{FF2B5EF4-FFF2-40B4-BE49-F238E27FC236}">
                <a16:creationId xmlns:a16="http://schemas.microsoft.com/office/drawing/2014/main" id="{4CFBD1A4-5791-2841-4D91-90A78F2FAB85}"/>
              </a:ext>
            </a:extLst>
          </p:cNvPr>
          <p:cNvGrpSpPr/>
          <p:nvPr/>
        </p:nvGrpSpPr>
        <p:grpSpPr>
          <a:xfrm>
            <a:off x="-1643720" y="-1643720"/>
            <a:ext cx="1643720" cy="1643720"/>
            <a:chOff x="6900350" y="2019990"/>
            <a:chExt cx="1643720" cy="1643720"/>
          </a:xfrm>
        </p:grpSpPr>
        <p:pic>
          <p:nvPicPr>
            <p:cNvPr id="31" name="Graphic 30" descr="Cloud with solid fill">
              <a:extLst>
                <a:ext uri="{FF2B5EF4-FFF2-40B4-BE49-F238E27FC236}">
                  <a16:creationId xmlns:a16="http://schemas.microsoft.com/office/drawing/2014/main" id="{B12B1B93-790C-867F-C860-132F1B1EC4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E7356F00-C74C-E8E7-11FB-793FB35CDE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1FB4824D-3B4A-608B-B8A2-FAF6B49E5F30}"/>
              </a:ext>
            </a:extLst>
          </p:cNvPr>
          <p:cNvGrpSpPr/>
          <p:nvPr/>
        </p:nvGrpSpPr>
        <p:grpSpPr>
          <a:xfrm>
            <a:off x="-1655138" y="685800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838E8363-6955-BD86-D311-A485ACA4D7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17340703-483B-C120-D63A-9D862F935B5A}"/>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36" name="Group 35">
            <a:extLst>
              <a:ext uri="{FF2B5EF4-FFF2-40B4-BE49-F238E27FC236}">
                <a16:creationId xmlns:a16="http://schemas.microsoft.com/office/drawing/2014/main" id="{9DEE7E6D-7778-97B3-2B2B-09D3DD7A062B}"/>
              </a:ext>
            </a:extLst>
          </p:cNvPr>
          <p:cNvGrpSpPr/>
          <p:nvPr/>
        </p:nvGrpSpPr>
        <p:grpSpPr>
          <a:xfrm>
            <a:off x="12192000" y="6858000"/>
            <a:ext cx="1643720" cy="1643720"/>
            <a:chOff x="6900350" y="5436500"/>
            <a:chExt cx="1643720" cy="1643720"/>
          </a:xfrm>
        </p:grpSpPr>
        <p:pic>
          <p:nvPicPr>
            <p:cNvPr id="37" name="Graphic 36" descr="Cloud with solid fill">
              <a:extLst>
                <a:ext uri="{FF2B5EF4-FFF2-40B4-BE49-F238E27FC236}">
                  <a16:creationId xmlns:a16="http://schemas.microsoft.com/office/drawing/2014/main" id="{2F28C9A8-F157-CD37-BF44-932C7A0EF2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40" name="TextBox 39">
              <a:extLst>
                <a:ext uri="{FF2B5EF4-FFF2-40B4-BE49-F238E27FC236}">
                  <a16:creationId xmlns:a16="http://schemas.microsoft.com/office/drawing/2014/main" id="{433E23CF-53A4-5693-E08B-806957F0A39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06399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1145495"/>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405869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3889963"/>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6560284"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93935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16" name="Group 15">
            <a:extLst>
              <a:ext uri="{FF2B5EF4-FFF2-40B4-BE49-F238E27FC236}">
                <a16:creationId xmlns:a16="http://schemas.microsoft.com/office/drawing/2014/main" id="{6A1D9925-EA5E-88DE-5724-96911164250F}"/>
              </a:ext>
            </a:extLst>
          </p:cNvPr>
          <p:cNvGrpSpPr/>
          <p:nvPr/>
        </p:nvGrpSpPr>
        <p:grpSpPr>
          <a:xfrm>
            <a:off x="-7089976" y="1983611"/>
            <a:ext cx="2876550" cy="2876550"/>
            <a:chOff x="1098557" y="1983611"/>
            <a:chExt cx="2876550" cy="2876550"/>
          </a:xfrm>
        </p:grpSpPr>
        <p:pic>
          <p:nvPicPr>
            <p:cNvPr id="17" name="Graphic 16" descr="User with solid fill">
              <a:extLst>
                <a:ext uri="{FF2B5EF4-FFF2-40B4-BE49-F238E27FC236}">
                  <a16:creationId xmlns:a16="http://schemas.microsoft.com/office/drawing/2014/main" id="{89766F65-9CCC-7B96-C772-0FD74F57AA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18" name="TextBox 17">
              <a:extLst>
                <a:ext uri="{FF2B5EF4-FFF2-40B4-BE49-F238E27FC236}">
                  <a16:creationId xmlns:a16="http://schemas.microsoft.com/office/drawing/2014/main" id="{BA7B7FB5-F83B-8037-C370-EB377D3C121D}"/>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19" name="Group 18">
            <a:extLst>
              <a:ext uri="{FF2B5EF4-FFF2-40B4-BE49-F238E27FC236}">
                <a16:creationId xmlns:a16="http://schemas.microsoft.com/office/drawing/2014/main" id="{B54E07A2-FD9E-DE46-974D-0649405CC9F8}"/>
              </a:ext>
            </a:extLst>
          </p:cNvPr>
          <p:cNvGrpSpPr/>
          <p:nvPr/>
        </p:nvGrpSpPr>
        <p:grpSpPr>
          <a:xfrm>
            <a:off x="-3530808" y="1983611"/>
            <a:ext cx="2876550" cy="2876550"/>
            <a:chOff x="4657725" y="1983611"/>
            <a:chExt cx="2876550" cy="2876550"/>
          </a:xfrm>
        </p:grpSpPr>
        <p:pic>
          <p:nvPicPr>
            <p:cNvPr id="20" name="Graphic 19" descr="User with solid fill">
              <a:extLst>
                <a:ext uri="{FF2B5EF4-FFF2-40B4-BE49-F238E27FC236}">
                  <a16:creationId xmlns:a16="http://schemas.microsoft.com/office/drawing/2014/main" id="{7E63CA64-F91D-A651-3654-2B3D66EDD1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21" name="TextBox 20">
              <a:extLst>
                <a:ext uri="{FF2B5EF4-FFF2-40B4-BE49-F238E27FC236}">
                  <a16:creationId xmlns:a16="http://schemas.microsoft.com/office/drawing/2014/main" id="{DD8FAECA-6B81-0D24-4047-AB199ACBE123}"/>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4020973"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656028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3889963"/>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1145495"/>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17329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6858000"/>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3" name="Group 22">
            <a:extLst>
              <a:ext uri="{FF2B5EF4-FFF2-40B4-BE49-F238E27FC236}">
                <a16:creationId xmlns:a16="http://schemas.microsoft.com/office/drawing/2014/main" id="{24F01570-A84B-BB59-A850-539EA58BD98F}"/>
              </a:ext>
            </a:extLst>
          </p:cNvPr>
          <p:cNvGrpSpPr/>
          <p:nvPr/>
        </p:nvGrpSpPr>
        <p:grpSpPr>
          <a:xfrm>
            <a:off x="-1643720" y="6858396"/>
            <a:ext cx="1643720" cy="1643720"/>
            <a:chOff x="6900350" y="5436500"/>
            <a:chExt cx="1643720" cy="1643720"/>
          </a:xfrm>
        </p:grpSpPr>
        <p:pic>
          <p:nvPicPr>
            <p:cNvPr id="15" name="Graphic 14" descr="Cloud with solid fill">
              <a:extLst>
                <a:ext uri="{FF2B5EF4-FFF2-40B4-BE49-F238E27FC236}">
                  <a16:creationId xmlns:a16="http://schemas.microsoft.com/office/drawing/2014/main" id="{27794BAA-2900-6FB9-D965-90CFEA2C48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19" name="TextBox 18">
              <a:extLst>
                <a:ext uri="{FF2B5EF4-FFF2-40B4-BE49-F238E27FC236}">
                  <a16:creationId xmlns:a16="http://schemas.microsoft.com/office/drawing/2014/main" id="{7E4D3296-50DE-26AB-B04E-A53E459F244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0" name="Group 19">
            <a:extLst>
              <a:ext uri="{FF2B5EF4-FFF2-40B4-BE49-F238E27FC236}">
                <a16:creationId xmlns:a16="http://schemas.microsoft.com/office/drawing/2014/main" id="{149E122A-D1A0-FD02-438A-216604ABA046}"/>
              </a:ext>
            </a:extLst>
          </p:cNvPr>
          <p:cNvGrpSpPr/>
          <p:nvPr/>
        </p:nvGrpSpPr>
        <p:grpSpPr>
          <a:xfrm>
            <a:off x="12192000" y="-1643720"/>
            <a:ext cx="1643720" cy="1643720"/>
            <a:chOff x="6900350" y="2019990"/>
            <a:chExt cx="1643720" cy="1643720"/>
          </a:xfrm>
        </p:grpSpPr>
        <p:pic>
          <p:nvPicPr>
            <p:cNvPr id="13" name="Graphic 12" descr="Cloud with solid fill">
              <a:extLst>
                <a:ext uri="{FF2B5EF4-FFF2-40B4-BE49-F238E27FC236}">
                  <a16:creationId xmlns:a16="http://schemas.microsoft.com/office/drawing/2014/main" id="{B06FFAAB-616A-88D0-AD64-A251B81155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29153683-2914-8237-1808-185AFE78CC8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1" name="Group 20">
            <a:extLst>
              <a:ext uri="{FF2B5EF4-FFF2-40B4-BE49-F238E27FC236}">
                <a16:creationId xmlns:a16="http://schemas.microsoft.com/office/drawing/2014/main" id="{37DB1842-904E-DC9B-4A36-7AC16C16B6B3}"/>
              </a:ext>
            </a:extLst>
          </p:cNvPr>
          <p:cNvGrpSpPr/>
          <p:nvPr/>
        </p:nvGrpSpPr>
        <p:grpSpPr>
          <a:xfrm>
            <a:off x="12192000" y="6831955"/>
            <a:ext cx="1643720" cy="1643720"/>
            <a:chOff x="7268826" y="339891"/>
            <a:chExt cx="1643720" cy="1643720"/>
          </a:xfrm>
        </p:grpSpPr>
        <p:pic>
          <p:nvPicPr>
            <p:cNvPr id="12" name="Graphic 11" descr="Cloud with solid fill">
              <a:extLst>
                <a:ext uri="{FF2B5EF4-FFF2-40B4-BE49-F238E27FC236}">
                  <a16:creationId xmlns:a16="http://schemas.microsoft.com/office/drawing/2014/main" id="{9AECA219-65FD-DDBC-4677-12EE5B3E82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16" name="TextBox 15">
              <a:extLst>
                <a:ext uri="{FF2B5EF4-FFF2-40B4-BE49-F238E27FC236}">
                  <a16:creationId xmlns:a16="http://schemas.microsoft.com/office/drawing/2014/main" id="{BF8A1B80-5B08-0035-F717-EDCBD7668427}"/>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2" name="Group 21">
            <a:extLst>
              <a:ext uri="{FF2B5EF4-FFF2-40B4-BE49-F238E27FC236}">
                <a16:creationId xmlns:a16="http://schemas.microsoft.com/office/drawing/2014/main" id="{A2987919-CF45-4737-61DD-84468DE88497}"/>
              </a:ext>
            </a:extLst>
          </p:cNvPr>
          <p:cNvGrpSpPr/>
          <p:nvPr/>
        </p:nvGrpSpPr>
        <p:grpSpPr>
          <a:xfrm>
            <a:off x="-1655138" y="-1504004"/>
            <a:ext cx="1643720" cy="1643720"/>
            <a:chOff x="7268826" y="4030324"/>
            <a:chExt cx="1643720" cy="1643720"/>
          </a:xfrm>
        </p:grpSpPr>
        <p:pic>
          <p:nvPicPr>
            <p:cNvPr id="14" name="Graphic 13" descr="Cloud with solid fill">
              <a:extLst>
                <a:ext uri="{FF2B5EF4-FFF2-40B4-BE49-F238E27FC236}">
                  <a16:creationId xmlns:a16="http://schemas.microsoft.com/office/drawing/2014/main" id="{C44E13BF-6405-3BA2-EE0D-BADE742C03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18" name="TextBox 17">
              <a:extLst>
                <a:ext uri="{FF2B5EF4-FFF2-40B4-BE49-F238E27FC236}">
                  <a16:creationId xmlns:a16="http://schemas.microsoft.com/office/drawing/2014/main" id="{9B52F3D6-B9D6-9A72-DB6D-B0313458D90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79565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6" name="Group 35">
            <a:extLst>
              <a:ext uri="{FF2B5EF4-FFF2-40B4-BE49-F238E27FC236}">
                <a16:creationId xmlns:a16="http://schemas.microsoft.com/office/drawing/2014/main" id="{8561A3CA-37A5-45D3-E123-7C2F48D47158}"/>
              </a:ext>
            </a:extLst>
          </p:cNvPr>
          <p:cNvGrpSpPr/>
          <p:nvPr/>
        </p:nvGrpSpPr>
        <p:grpSpPr>
          <a:xfrm>
            <a:off x="3975107" y="7019353"/>
            <a:ext cx="1643720" cy="1643720"/>
            <a:chOff x="6900350" y="5436500"/>
            <a:chExt cx="1643720" cy="1643720"/>
          </a:xfrm>
        </p:grpSpPr>
        <p:pic>
          <p:nvPicPr>
            <p:cNvPr id="37" name="Graphic 36" descr="Cloud with solid fill">
              <a:extLst>
                <a:ext uri="{FF2B5EF4-FFF2-40B4-BE49-F238E27FC236}">
                  <a16:creationId xmlns:a16="http://schemas.microsoft.com/office/drawing/2014/main" id="{4C547971-9036-5342-7252-CE0F2355C6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39" name="TextBox 38">
              <a:extLst>
                <a:ext uri="{FF2B5EF4-FFF2-40B4-BE49-F238E27FC236}">
                  <a16:creationId xmlns:a16="http://schemas.microsoft.com/office/drawing/2014/main" id="{C110C188-58AC-FF82-88A2-C429FF935089}"/>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40" name="Group 39">
            <a:extLst>
              <a:ext uri="{FF2B5EF4-FFF2-40B4-BE49-F238E27FC236}">
                <a16:creationId xmlns:a16="http://schemas.microsoft.com/office/drawing/2014/main" id="{966F65A4-8C88-6AED-ADBE-74934470A6CA}"/>
              </a:ext>
            </a:extLst>
          </p:cNvPr>
          <p:cNvGrpSpPr/>
          <p:nvPr/>
        </p:nvGrpSpPr>
        <p:grpSpPr>
          <a:xfrm>
            <a:off x="10548280" y="-1737225"/>
            <a:ext cx="1643720" cy="1643720"/>
            <a:chOff x="6900350" y="2019990"/>
            <a:chExt cx="1643720" cy="1643720"/>
          </a:xfrm>
        </p:grpSpPr>
        <p:pic>
          <p:nvPicPr>
            <p:cNvPr id="41" name="Graphic 40" descr="Cloud with solid fill">
              <a:extLst>
                <a:ext uri="{FF2B5EF4-FFF2-40B4-BE49-F238E27FC236}">
                  <a16:creationId xmlns:a16="http://schemas.microsoft.com/office/drawing/2014/main" id="{F56C2E81-C38A-FB8A-6DFC-45541E5928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42" name="TextBox 41">
              <a:extLst>
                <a:ext uri="{FF2B5EF4-FFF2-40B4-BE49-F238E27FC236}">
                  <a16:creationId xmlns:a16="http://schemas.microsoft.com/office/drawing/2014/main" id="{5890AE9B-4A8F-A179-9911-BC094B21D6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43" name="Group 42">
            <a:extLst>
              <a:ext uri="{FF2B5EF4-FFF2-40B4-BE49-F238E27FC236}">
                <a16:creationId xmlns:a16="http://schemas.microsoft.com/office/drawing/2014/main" id="{6B55EB1E-A98A-033C-B71C-5BC2D9B04AC4}"/>
              </a:ext>
            </a:extLst>
          </p:cNvPr>
          <p:cNvGrpSpPr/>
          <p:nvPr/>
        </p:nvGrpSpPr>
        <p:grpSpPr>
          <a:xfrm>
            <a:off x="10548280" y="7019353"/>
            <a:ext cx="1643720" cy="1643720"/>
            <a:chOff x="7268826" y="339891"/>
            <a:chExt cx="1643720" cy="1643720"/>
          </a:xfrm>
        </p:grpSpPr>
        <p:pic>
          <p:nvPicPr>
            <p:cNvPr id="44" name="Graphic 43" descr="Cloud with solid fill">
              <a:extLst>
                <a:ext uri="{FF2B5EF4-FFF2-40B4-BE49-F238E27FC236}">
                  <a16:creationId xmlns:a16="http://schemas.microsoft.com/office/drawing/2014/main" id="{E287ADD0-2F1E-36ED-ACA4-84FAF3EAA5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45" name="TextBox 44">
              <a:extLst>
                <a:ext uri="{FF2B5EF4-FFF2-40B4-BE49-F238E27FC236}">
                  <a16:creationId xmlns:a16="http://schemas.microsoft.com/office/drawing/2014/main" id="{54878D01-73AB-27C2-99AA-E1580CC4BEC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46" name="Group 45">
            <a:extLst>
              <a:ext uri="{FF2B5EF4-FFF2-40B4-BE49-F238E27FC236}">
                <a16:creationId xmlns:a16="http://schemas.microsoft.com/office/drawing/2014/main" id="{4CFBB3A8-712C-38B7-86B0-95129F4BF3BE}"/>
              </a:ext>
            </a:extLst>
          </p:cNvPr>
          <p:cNvGrpSpPr/>
          <p:nvPr/>
        </p:nvGrpSpPr>
        <p:grpSpPr>
          <a:xfrm>
            <a:off x="3975107" y="-1737225"/>
            <a:ext cx="1643720" cy="1643720"/>
            <a:chOff x="7268826" y="4030324"/>
            <a:chExt cx="1643720" cy="1643720"/>
          </a:xfrm>
        </p:grpSpPr>
        <p:pic>
          <p:nvPicPr>
            <p:cNvPr id="47" name="Graphic 46" descr="Cloud with solid fill">
              <a:extLst>
                <a:ext uri="{FF2B5EF4-FFF2-40B4-BE49-F238E27FC236}">
                  <a16:creationId xmlns:a16="http://schemas.microsoft.com/office/drawing/2014/main" id="{26A3C56A-3197-0B8D-35D6-609CB72B17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48" name="TextBox 47">
              <a:extLst>
                <a:ext uri="{FF2B5EF4-FFF2-40B4-BE49-F238E27FC236}">
                  <a16:creationId xmlns:a16="http://schemas.microsoft.com/office/drawing/2014/main" id="{E51F1BBC-1DAA-6AF4-BAE1-6A8FCD35B34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37967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B6CE450A-21BC-CD80-2834-E9E147AAEBDC}"/>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775202AB-4228-8068-A9A6-2DCFD47B0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887E0BEE-2EC7-45E6-71FC-63D70371FBAE}"/>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28DC6B44-9FB3-B821-0A3E-0ECE4A064CF5}"/>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41291667-D186-A3F8-6594-D50E689320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29" name="TextBox 28">
              <a:extLst>
                <a:ext uri="{FF2B5EF4-FFF2-40B4-BE49-F238E27FC236}">
                  <a16:creationId xmlns:a16="http://schemas.microsoft.com/office/drawing/2014/main" id="{0CABFF24-315A-1872-951D-DDDE736E1B22}"/>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0" name="Group 29">
            <a:extLst>
              <a:ext uri="{FF2B5EF4-FFF2-40B4-BE49-F238E27FC236}">
                <a16:creationId xmlns:a16="http://schemas.microsoft.com/office/drawing/2014/main" id="{223B9A67-CB56-F08E-487E-A5123E6409FE}"/>
              </a:ext>
            </a:extLst>
          </p:cNvPr>
          <p:cNvGrpSpPr/>
          <p:nvPr/>
        </p:nvGrpSpPr>
        <p:grpSpPr>
          <a:xfrm>
            <a:off x="8055488" y="5497228"/>
            <a:ext cx="1643720" cy="1643720"/>
            <a:chOff x="7268826" y="339891"/>
            <a:chExt cx="1643720" cy="1643720"/>
          </a:xfrm>
        </p:grpSpPr>
        <p:pic>
          <p:nvPicPr>
            <p:cNvPr id="31" name="Graphic 30" descr="Cloud with solid fill">
              <a:extLst>
                <a:ext uri="{FF2B5EF4-FFF2-40B4-BE49-F238E27FC236}">
                  <a16:creationId xmlns:a16="http://schemas.microsoft.com/office/drawing/2014/main" id="{47126353-6F47-B820-64E5-8D0C233CBC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2" name="TextBox 31">
              <a:extLst>
                <a:ext uri="{FF2B5EF4-FFF2-40B4-BE49-F238E27FC236}">
                  <a16:creationId xmlns:a16="http://schemas.microsoft.com/office/drawing/2014/main" id="{27D10A28-648F-A2B9-CBA4-E4375078BC86}"/>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3" name="Group 32">
            <a:extLst>
              <a:ext uri="{FF2B5EF4-FFF2-40B4-BE49-F238E27FC236}">
                <a16:creationId xmlns:a16="http://schemas.microsoft.com/office/drawing/2014/main" id="{EEEE1F7E-494B-782B-6813-21CB21A91B29}"/>
              </a:ext>
            </a:extLst>
          </p:cNvPr>
          <p:cNvGrpSpPr/>
          <p:nvPr/>
        </p:nvGrpSpPr>
        <p:grpSpPr>
          <a:xfrm>
            <a:off x="5977958" y="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E0D295D5-42D7-D6F2-EAFA-1B75A7BE78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3E8804B1-3CF5-987B-4339-D7537702F74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0832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3"/>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8" name="TextBox 17">
            <a:extLst>
              <a:ext uri="{FF2B5EF4-FFF2-40B4-BE49-F238E27FC236}">
                <a16:creationId xmlns:a16="http://schemas.microsoft.com/office/drawing/2014/main" id="{60B2360C-1AD1-046D-F6D7-CA0144A30C04}"/>
              </a:ext>
            </a:extLst>
          </p:cNvPr>
          <p:cNvSpPr txBox="1"/>
          <p:nvPr/>
        </p:nvSpPr>
        <p:spPr>
          <a:xfrm>
            <a:off x="253639"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1F94F16C-75B4-5F11-6A6F-8C7F6E29AC1A}"/>
                  </a:ext>
                </a:extLst>
              </p:cNvPr>
              <p:cNvGraphicFramePr>
                <a:graphicFrameLocks noChangeAspect="1"/>
              </p:cNvGraphicFramePr>
              <p:nvPr>
                <p:extLst>
                  <p:ext uri="{D42A27DB-BD31-4B8C-83A1-F6EECF244321}">
                    <p14:modId xmlns:p14="http://schemas.microsoft.com/office/powerpoint/2010/main" val="2404941541"/>
                  </p:ext>
                </p:extLst>
              </p:nvPr>
            </p:nvGraphicFramePr>
            <p:xfrm>
              <a:off x="4225856" y="3439731"/>
              <a:ext cx="3740288" cy="2103912"/>
            </p:xfrm>
            <a:graphic>
              <a:graphicData uri="http://schemas.microsoft.com/office/powerpoint/2016/slidezoom">
                <pslz:sldZm>
                  <pslz:sldZmObj sldId="308" cId="1506785818">
                    <pslz:zmPr id="{C531E343-24FC-4084-961B-AB8A4B777ADA}" returnToParent="0" transitionDur="1000">
                      <p166:blipFill xmlns:p166="http://schemas.microsoft.com/office/powerpoint/2016/6/main">
                        <a:blip r:embed="rId5"/>
                        <a:stretch>
                          <a:fillRect/>
                        </a:stretch>
                      </p166:blipFill>
                      <p166:spPr xmlns:p166="http://schemas.microsoft.com/office/powerpoint/2016/6/main">
                        <a:xfrm>
                          <a:off x="0" y="0"/>
                          <a:ext cx="3740288" cy="2103912"/>
                        </a:xfrm>
                        <a:prstGeom prst="rect">
                          <a:avLst/>
                        </a:prstGeom>
                        <a:ln w="3175">
                          <a:solidFill>
                            <a:prstClr val="ltGray"/>
                          </a:solidFill>
                        </a:ln>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1F94F16C-75B4-5F11-6A6F-8C7F6E29AC1A}"/>
                  </a:ext>
                </a:extLst>
              </p:cNvPr>
              <p:cNvPicPr>
                <a:picLocks noGrp="1" noRot="1" noChangeAspect="1" noMove="1" noResize="1" noEditPoints="1" noAdjustHandles="1" noChangeArrowheads="1" noChangeShapeType="1"/>
              </p:cNvPicPr>
              <p:nvPr/>
            </p:nvPicPr>
            <p:blipFill>
              <a:blip r:embed="rId7"/>
              <a:stretch>
                <a:fillRect/>
              </a:stretch>
            </p:blipFill>
            <p:spPr>
              <a:xfrm>
                <a:off x="4225856" y="3439731"/>
                <a:ext cx="3740288" cy="21039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2C8EB6E5-D928-1E9C-F840-5BEE484EBD44}"/>
                  </a:ext>
                </a:extLst>
              </p:cNvPr>
              <p:cNvGraphicFramePr>
                <a:graphicFrameLocks noChangeAspect="1"/>
              </p:cNvGraphicFramePr>
              <p:nvPr>
                <p:extLst>
                  <p:ext uri="{D42A27DB-BD31-4B8C-83A1-F6EECF244321}">
                    <p14:modId xmlns:p14="http://schemas.microsoft.com/office/powerpoint/2010/main" val="99798400"/>
                  </p:ext>
                </p:extLst>
              </p:nvPr>
            </p:nvGraphicFramePr>
            <p:xfrm>
              <a:off x="8077203" y="3439731"/>
              <a:ext cx="3740290" cy="2103913"/>
            </p:xfrm>
            <a:graphic>
              <a:graphicData uri="http://schemas.microsoft.com/office/powerpoint/2016/slidezoom">
                <pslz:sldZm>
                  <pslz:sldZmObj sldId="309" cId="3028062529">
                    <pslz:zmPr id="{49DDA101-B13C-4FC3-B749-EBC553B2779F}" returnToParent="0" transitionDur="1000">
                      <p166:blipFill xmlns:p166="http://schemas.microsoft.com/office/powerpoint/2016/6/main">
                        <a:blip r:embed="rId8"/>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4" name="Slide Zoom 33">
                <a:hlinkClick r:id="rId9" action="ppaction://hlinksldjump"/>
                <a:extLst>
                  <a:ext uri="{FF2B5EF4-FFF2-40B4-BE49-F238E27FC236}">
                    <a16:creationId xmlns:a16="http://schemas.microsoft.com/office/drawing/2014/main" id="{2C8EB6E5-D928-1E9C-F840-5BEE484EBD44}"/>
                  </a:ext>
                </a:extLst>
              </p:cNvPr>
              <p:cNvPicPr>
                <a:picLocks noGrp="1" noRot="1" noChangeAspect="1" noMove="1" noResize="1" noEditPoints="1" noAdjustHandles="1" noChangeArrowheads="1" noChangeShapeType="1"/>
              </p:cNvPicPr>
              <p:nvPr/>
            </p:nvPicPr>
            <p:blipFill>
              <a:blip r:embed="rId10"/>
              <a:stretch>
                <a:fillRect/>
              </a:stretch>
            </p:blipFill>
            <p:spPr>
              <a:xfrm>
                <a:off x="8077203" y="3439731"/>
                <a:ext cx="3740290" cy="210391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3A29D929-0183-64FD-001A-5786F9914629}"/>
                  </a:ext>
                </a:extLst>
              </p:cNvPr>
              <p:cNvGraphicFramePr>
                <a:graphicFrameLocks noChangeAspect="1"/>
              </p:cNvGraphicFramePr>
              <p:nvPr>
                <p:extLst>
                  <p:ext uri="{D42A27DB-BD31-4B8C-83A1-F6EECF244321}">
                    <p14:modId xmlns:p14="http://schemas.microsoft.com/office/powerpoint/2010/main" val="2563137473"/>
                  </p:ext>
                </p:extLst>
              </p:nvPr>
            </p:nvGraphicFramePr>
            <p:xfrm>
              <a:off x="374507" y="3439731"/>
              <a:ext cx="3740290" cy="2103913"/>
            </p:xfrm>
            <a:graphic>
              <a:graphicData uri="http://schemas.microsoft.com/office/powerpoint/2016/slidezoom">
                <pslz:sldZm>
                  <pslz:sldZmObj sldId="307" cId="2101728674">
                    <pslz:zmPr id="{82455A22-8D03-458B-87BF-BC2199235071}" returnToParent="0" transitionDur="1000">
                      <p166:blipFill xmlns:p166="http://schemas.microsoft.com/office/powerpoint/2016/6/main">
                        <a:blip r:embed="rId11"/>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6" name="Slide Zoom 35">
                <a:hlinkClick r:id="rId12" action="ppaction://hlinksldjump"/>
                <a:extLst>
                  <a:ext uri="{FF2B5EF4-FFF2-40B4-BE49-F238E27FC236}">
                    <a16:creationId xmlns:a16="http://schemas.microsoft.com/office/drawing/2014/main" id="{3A29D929-0183-64FD-001A-5786F9914629}"/>
                  </a:ext>
                </a:extLst>
              </p:cNvPr>
              <p:cNvPicPr>
                <a:picLocks noGrp="1" noRot="1" noChangeAspect="1" noMove="1" noResize="1" noEditPoints="1" noAdjustHandles="1" noChangeArrowheads="1" noChangeShapeType="1"/>
              </p:cNvPicPr>
              <p:nvPr/>
            </p:nvPicPr>
            <p:blipFill>
              <a:blip r:embed="rId13"/>
              <a:stretch>
                <a:fillRect/>
              </a:stretch>
            </p:blipFill>
            <p:spPr>
              <a:xfrm>
                <a:off x="374507" y="3439731"/>
                <a:ext cx="3740290" cy="2103913"/>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624F7A29-1003-43D8-32D7-6D8DEA16DE16}"/>
              </a:ext>
            </a:extLst>
          </p:cNvPr>
          <p:cNvCxnSpPr>
            <a:cxnSpLocks/>
          </p:cNvCxnSpPr>
          <p:nvPr/>
        </p:nvCxnSpPr>
        <p:spPr>
          <a:xfrm rot="2700000" flipH="1">
            <a:off x="-8640346" y="-1129388"/>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F60C2AE-7917-E862-C525-4B8D822C6754}"/>
              </a:ext>
            </a:extLst>
          </p:cNvPr>
          <p:cNvSpPr txBox="1"/>
          <p:nvPr/>
        </p:nvSpPr>
        <p:spPr>
          <a:xfrm rot="2700000">
            <a:off x="-4046596" y="-248977"/>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Tree>
    <p:extLst>
      <p:ext uri="{BB962C8B-B14F-4D97-AF65-F5344CB8AC3E}">
        <p14:creationId xmlns:p14="http://schemas.microsoft.com/office/powerpoint/2010/main" val="242056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5"/>
            <a:stretch>
              <a:fillRect/>
            </a:stretch>
          </p:blipFill>
          <p:spPr>
            <a:xfrm>
              <a:off x="6263799" y="2429877"/>
              <a:ext cx="1158541" cy="1267397"/>
            </a:xfrm>
            <a:prstGeom prst="rect">
              <a:avLst/>
            </a:prstGeom>
          </p:spPr>
        </p:pic>
      </p:grpSp>
      <p:grpSp>
        <p:nvGrpSpPr>
          <p:cNvPr id="2" name="Group 1">
            <a:extLst>
              <a:ext uri="{FF2B5EF4-FFF2-40B4-BE49-F238E27FC236}">
                <a16:creationId xmlns:a16="http://schemas.microsoft.com/office/drawing/2014/main" id="{8AE09271-3B3C-DB07-AB26-B0AB491325A4}"/>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C784F87D-2E45-9751-BE8A-CC33469895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D009B56A-0AFC-9061-CDBE-4E3CFD020100}"/>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AAB1A999-894F-E4CC-AAF9-34E9871D628A}"/>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AF39400A-5060-1FE3-43A7-6AEF3DBE0B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0ACDB3D1-1F06-7C68-F4B2-D393FA6F87E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69E3BA53-FC3A-E1DD-DBCD-541893741EB5}"/>
              </a:ext>
            </a:extLst>
          </p:cNvPr>
          <p:cNvGrpSpPr/>
          <p:nvPr/>
        </p:nvGrpSpPr>
        <p:grpSpPr>
          <a:xfrm>
            <a:off x="8055488" y="5497228"/>
            <a:ext cx="1643720" cy="1643720"/>
            <a:chOff x="7268826" y="339891"/>
            <a:chExt cx="1643720" cy="1643720"/>
          </a:xfrm>
        </p:grpSpPr>
        <p:pic>
          <p:nvPicPr>
            <p:cNvPr id="34" name="Graphic 33" descr="Cloud with solid fill">
              <a:extLst>
                <a:ext uri="{FF2B5EF4-FFF2-40B4-BE49-F238E27FC236}">
                  <a16:creationId xmlns:a16="http://schemas.microsoft.com/office/drawing/2014/main" id="{DFAA595B-3AFE-34C2-C052-F4654B6C00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5" name="TextBox 34">
              <a:extLst>
                <a:ext uri="{FF2B5EF4-FFF2-40B4-BE49-F238E27FC236}">
                  <a16:creationId xmlns:a16="http://schemas.microsoft.com/office/drawing/2014/main" id="{673E43F0-B6CC-170D-115A-68BB3029D2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6" name="Group 35">
            <a:extLst>
              <a:ext uri="{FF2B5EF4-FFF2-40B4-BE49-F238E27FC236}">
                <a16:creationId xmlns:a16="http://schemas.microsoft.com/office/drawing/2014/main" id="{46D9F043-781B-728B-7154-4D512BBAEC97}"/>
              </a:ext>
            </a:extLst>
          </p:cNvPr>
          <p:cNvGrpSpPr/>
          <p:nvPr/>
        </p:nvGrpSpPr>
        <p:grpSpPr>
          <a:xfrm>
            <a:off x="5977958" y="0"/>
            <a:ext cx="1643720" cy="1643720"/>
            <a:chOff x="7268826" y="4030324"/>
            <a:chExt cx="1643720" cy="1643720"/>
          </a:xfrm>
        </p:grpSpPr>
        <p:pic>
          <p:nvPicPr>
            <p:cNvPr id="37" name="Graphic 36" descr="Cloud with solid fill">
              <a:extLst>
                <a:ext uri="{FF2B5EF4-FFF2-40B4-BE49-F238E27FC236}">
                  <a16:creationId xmlns:a16="http://schemas.microsoft.com/office/drawing/2014/main" id="{039A1427-1929-82B6-102B-CB5A72FA15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9" name="TextBox 38">
              <a:extLst>
                <a:ext uri="{FF2B5EF4-FFF2-40B4-BE49-F238E27FC236}">
                  <a16:creationId xmlns:a16="http://schemas.microsoft.com/office/drawing/2014/main" id="{F03E39C0-D88A-5B68-9BE8-EF226D07A41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420170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5"/>
            <a:stretch>
              <a:fillRect/>
            </a:stretch>
          </p:blipFill>
          <p:spPr>
            <a:xfrm>
              <a:off x="6263799" y="2429877"/>
              <a:ext cx="1158541" cy="1267397"/>
            </a:xfrm>
            <a:prstGeom prst="rect">
              <a:avLst/>
            </a:prstGeom>
          </p:spPr>
        </p:pic>
      </p:grpSp>
      <p:pic>
        <p:nvPicPr>
          <p:cNvPr id="6" name="Graphic 5" descr="Arrow: Slight curve with solid fill">
            <a:extLst>
              <a:ext uri="{FF2B5EF4-FFF2-40B4-BE49-F238E27FC236}">
                <a16:creationId xmlns:a16="http://schemas.microsoft.com/office/drawing/2014/main" id="{A106401B-4703-8555-83AA-E68AB70093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8985" y="3773441"/>
            <a:ext cx="1152852" cy="914400"/>
          </a:xfrm>
          <a:prstGeom prst="rect">
            <a:avLst/>
          </a:prstGeom>
        </p:spPr>
      </p:pic>
      <p:pic>
        <p:nvPicPr>
          <p:cNvPr id="11" name="Graphic 10" descr="Arrow: Slight curve with solid fill">
            <a:extLst>
              <a:ext uri="{FF2B5EF4-FFF2-40B4-BE49-F238E27FC236}">
                <a16:creationId xmlns:a16="http://schemas.microsoft.com/office/drawing/2014/main" id="{6C1C3D98-6D1B-E569-4460-56EE09E27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7229647" y="1943676"/>
            <a:ext cx="1152853" cy="914400"/>
          </a:xfrm>
          <a:prstGeom prst="rect">
            <a:avLst/>
          </a:prstGeom>
        </p:spPr>
      </p:pic>
      <p:sp>
        <p:nvSpPr>
          <p:cNvPr id="43" name="TextBox 42">
            <a:extLst>
              <a:ext uri="{FF2B5EF4-FFF2-40B4-BE49-F238E27FC236}">
                <a16:creationId xmlns:a16="http://schemas.microsoft.com/office/drawing/2014/main" id="{E9279C35-8FAA-76BB-6FFE-2EFBF0247B3C}"/>
              </a:ext>
            </a:extLst>
          </p:cNvPr>
          <p:cNvSpPr txBox="1"/>
          <p:nvPr/>
        </p:nvSpPr>
        <p:spPr>
          <a:xfrm>
            <a:off x="-5950912"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pic>
        <p:nvPicPr>
          <p:cNvPr id="2" name="Picture 2">
            <a:extLst>
              <a:ext uri="{FF2B5EF4-FFF2-40B4-BE49-F238E27FC236}">
                <a16:creationId xmlns:a16="http://schemas.microsoft.com/office/drawing/2014/main" id="{DBA37519-1B59-EA5B-58E9-2F95920023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7587" y="235032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28045B5-3266-83DE-C6FF-7728F21E5A91}"/>
              </a:ext>
            </a:extLst>
          </p:cNvPr>
          <p:cNvGrpSpPr/>
          <p:nvPr/>
        </p:nvGrpSpPr>
        <p:grpSpPr>
          <a:xfrm>
            <a:off x="3975107" y="7019353"/>
            <a:ext cx="1643720" cy="1643720"/>
            <a:chOff x="6900350" y="5436500"/>
            <a:chExt cx="1643720" cy="1643720"/>
          </a:xfrm>
        </p:grpSpPr>
        <p:pic>
          <p:nvPicPr>
            <p:cNvPr id="13" name="Graphic 12" descr="Cloud with solid fill">
              <a:extLst>
                <a:ext uri="{FF2B5EF4-FFF2-40B4-BE49-F238E27FC236}">
                  <a16:creationId xmlns:a16="http://schemas.microsoft.com/office/drawing/2014/main" id="{700C09F1-0216-0D38-9873-3F032D1E1B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00350" y="5436500"/>
              <a:ext cx="1643720" cy="1643720"/>
            </a:xfrm>
            <a:prstGeom prst="rect">
              <a:avLst/>
            </a:prstGeom>
          </p:spPr>
        </p:pic>
        <p:sp>
          <p:nvSpPr>
            <p:cNvPr id="14" name="TextBox 13">
              <a:extLst>
                <a:ext uri="{FF2B5EF4-FFF2-40B4-BE49-F238E27FC236}">
                  <a16:creationId xmlns:a16="http://schemas.microsoft.com/office/drawing/2014/main" id="{B7212AD4-FF10-433C-B7E2-31A534E99C0C}"/>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15" name="Group 14">
            <a:extLst>
              <a:ext uri="{FF2B5EF4-FFF2-40B4-BE49-F238E27FC236}">
                <a16:creationId xmlns:a16="http://schemas.microsoft.com/office/drawing/2014/main" id="{85F9F0D6-D11A-8323-CABD-B2CC28F45D92}"/>
              </a:ext>
            </a:extLst>
          </p:cNvPr>
          <p:cNvGrpSpPr/>
          <p:nvPr/>
        </p:nvGrpSpPr>
        <p:grpSpPr>
          <a:xfrm>
            <a:off x="10548280" y="-1737225"/>
            <a:ext cx="1643720" cy="1643720"/>
            <a:chOff x="6900350" y="2019990"/>
            <a:chExt cx="1643720" cy="1643720"/>
          </a:xfrm>
        </p:grpSpPr>
        <p:pic>
          <p:nvPicPr>
            <p:cNvPr id="16" name="Graphic 15" descr="Cloud with solid fill">
              <a:extLst>
                <a:ext uri="{FF2B5EF4-FFF2-40B4-BE49-F238E27FC236}">
                  <a16:creationId xmlns:a16="http://schemas.microsoft.com/office/drawing/2014/main" id="{23FF5603-9C45-87BC-0241-E76B40F00C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38C01483-DCB5-3C64-3FE1-DA82C8010496}"/>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18" name="Group 17">
            <a:extLst>
              <a:ext uri="{FF2B5EF4-FFF2-40B4-BE49-F238E27FC236}">
                <a16:creationId xmlns:a16="http://schemas.microsoft.com/office/drawing/2014/main" id="{A005B179-A24B-40D1-660A-414CE7D7A98E}"/>
              </a:ext>
            </a:extLst>
          </p:cNvPr>
          <p:cNvGrpSpPr/>
          <p:nvPr/>
        </p:nvGrpSpPr>
        <p:grpSpPr>
          <a:xfrm>
            <a:off x="10548280" y="7019353"/>
            <a:ext cx="1643720" cy="1643720"/>
            <a:chOff x="7268826" y="339891"/>
            <a:chExt cx="1643720" cy="1643720"/>
          </a:xfrm>
        </p:grpSpPr>
        <p:pic>
          <p:nvPicPr>
            <p:cNvPr id="19" name="Graphic 18" descr="Cloud with solid fill">
              <a:extLst>
                <a:ext uri="{FF2B5EF4-FFF2-40B4-BE49-F238E27FC236}">
                  <a16:creationId xmlns:a16="http://schemas.microsoft.com/office/drawing/2014/main" id="{D2554ED4-F3CE-C71A-5C33-C39924D3D7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8826" y="339891"/>
              <a:ext cx="1643720" cy="1643720"/>
            </a:xfrm>
            <a:prstGeom prst="rect">
              <a:avLst/>
            </a:prstGeom>
          </p:spPr>
        </p:pic>
        <p:sp>
          <p:nvSpPr>
            <p:cNvPr id="20" name="TextBox 19">
              <a:extLst>
                <a:ext uri="{FF2B5EF4-FFF2-40B4-BE49-F238E27FC236}">
                  <a16:creationId xmlns:a16="http://schemas.microsoft.com/office/drawing/2014/main" id="{7D218BDF-1A0B-3DD5-B9CA-38CE637DF169}"/>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1" name="Group 20">
            <a:extLst>
              <a:ext uri="{FF2B5EF4-FFF2-40B4-BE49-F238E27FC236}">
                <a16:creationId xmlns:a16="http://schemas.microsoft.com/office/drawing/2014/main" id="{74FEDA8E-D56C-6657-8876-2EBCFE4FB836}"/>
              </a:ext>
            </a:extLst>
          </p:cNvPr>
          <p:cNvGrpSpPr/>
          <p:nvPr/>
        </p:nvGrpSpPr>
        <p:grpSpPr>
          <a:xfrm>
            <a:off x="3975107" y="-1737225"/>
            <a:ext cx="1643720" cy="1643720"/>
            <a:chOff x="7268826" y="4030324"/>
            <a:chExt cx="1643720" cy="1643720"/>
          </a:xfrm>
        </p:grpSpPr>
        <p:pic>
          <p:nvPicPr>
            <p:cNvPr id="22" name="Graphic 21" descr="Cloud with solid fill">
              <a:extLst>
                <a:ext uri="{FF2B5EF4-FFF2-40B4-BE49-F238E27FC236}">
                  <a16:creationId xmlns:a16="http://schemas.microsoft.com/office/drawing/2014/main" id="{09D86A39-C7C1-FAE9-B08C-78296B8124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8826" y="4030324"/>
              <a:ext cx="1643720" cy="1643720"/>
            </a:xfrm>
            <a:prstGeom prst="rect">
              <a:avLst/>
            </a:prstGeom>
          </p:spPr>
        </p:pic>
        <p:sp>
          <p:nvSpPr>
            <p:cNvPr id="23" name="TextBox 22">
              <a:extLst>
                <a:ext uri="{FF2B5EF4-FFF2-40B4-BE49-F238E27FC236}">
                  <a16:creationId xmlns:a16="http://schemas.microsoft.com/office/drawing/2014/main" id="{5FD9DFEF-9222-D9C4-0442-6BA98DCF115D}"/>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84035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18" y="0"/>
            <a:ext cx="948298" cy="948298"/>
          </a:xfrm>
          <a:prstGeom prst="rect">
            <a:avLst/>
          </a:prstGeom>
        </p:spPr>
      </p:pic>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788" y="0"/>
            <a:ext cx="948298" cy="948298"/>
          </a:xfrm>
          <a:prstGeom prst="rect">
            <a:avLst/>
          </a:prstGeom>
        </p:spPr>
      </p:pic>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3315" y="0"/>
            <a:ext cx="948298" cy="948298"/>
          </a:xfrm>
          <a:prstGeom prst="rect">
            <a:avLst/>
          </a:prstGeom>
        </p:spPr>
      </p:pic>
      <p:grpSp>
        <p:nvGrpSpPr>
          <p:cNvPr id="31" name="Group 30">
            <a:extLst>
              <a:ext uri="{FF2B5EF4-FFF2-40B4-BE49-F238E27FC236}">
                <a16:creationId xmlns:a16="http://schemas.microsoft.com/office/drawing/2014/main" id="{9C21DC62-7B6D-25C8-25BD-E2338EE829C8}"/>
              </a:ext>
            </a:extLst>
          </p:cNvPr>
          <p:cNvGrpSpPr/>
          <p:nvPr/>
        </p:nvGrpSpPr>
        <p:grpSpPr>
          <a:xfrm>
            <a:off x="1635946" y="265241"/>
            <a:ext cx="381930" cy="417816"/>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5"/>
            <a:stretch>
              <a:fillRect/>
            </a:stretch>
          </p:blipFill>
          <p:spPr>
            <a:xfrm>
              <a:off x="6263799" y="2429877"/>
              <a:ext cx="1158541" cy="1267397"/>
            </a:xfrm>
            <a:prstGeom prst="rect">
              <a:avLst/>
            </a:prstGeom>
          </p:spPr>
        </p:pic>
      </p:grpSp>
      <p:sp>
        <p:nvSpPr>
          <p:cNvPr id="2" name="TextBox 1">
            <a:extLst>
              <a:ext uri="{FF2B5EF4-FFF2-40B4-BE49-F238E27FC236}">
                <a16:creationId xmlns:a16="http://schemas.microsoft.com/office/drawing/2014/main" id="{02F7E57E-413C-7F53-E63C-958D0C33B48C}"/>
              </a:ext>
            </a:extLst>
          </p:cNvPr>
          <p:cNvSpPr txBox="1"/>
          <p:nvPr/>
        </p:nvSpPr>
        <p:spPr>
          <a:xfrm>
            <a:off x="195513"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sp>
        <p:nvSpPr>
          <p:cNvPr id="12" name="TextBox 11">
            <a:extLst>
              <a:ext uri="{FF2B5EF4-FFF2-40B4-BE49-F238E27FC236}">
                <a16:creationId xmlns:a16="http://schemas.microsoft.com/office/drawing/2014/main" id="{6106A810-2728-B95A-F871-A96813DCFC78}"/>
              </a:ext>
            </a:extLst>
          </p:cNvPr>
          <p:cNvSpPr txBox="1"/>
          <p:nvPr/>
        </p:nvSpPr>
        <p:spPr>
          <a:xfrm>
            <a:off x="7148979" y="1571624"/>
            <a:ext cx="4759027" cy="4401205"/>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Establishes trust between parties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Streamlines on-boarding</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Stimulates proliferation and use of open source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growth of innovators’ companies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Builds relationships between small enterprise and large corporates</a:t>
            </a:r>
          </a:p>
        </p:txBody>
      </p:sp>
      <p:pic>
        <p:nvPicPr>
          <p:cNvPr id="1026" name="Picture 2">
            <a:extLst>
              <a:ext uri="{FF2B5EF4-FFF2-40B4-BE49-F238E27FC236}">
                <a16:creationId xmlns:a16="http://schemas.microsoft.com/office/drawing/2014/main" id="{51B20596-4963-6CB2-E319-70A426EAE3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8556"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2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337060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5502F674-8CFB-CEC5-7941-6B3945B39740}"/>
              </a:ext>
            </a:extLst>
          </p:cNvPr>
          <p:cNvSpPr txBox="1"/>
          <p:nvPr/>
        </p:nvSpPr>
        <p:spPr>
          <a:xfrm>
            <a:off x="12554357"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7557"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pic>
        <p:nvPicPr>
          <p:cNvPr id="7" name="Picture 6">
            <a:extLst>
              <a:ext uri="{FF2B5EF4-FFF2-40B4-BE49-F238E27FC236}">
                <a16:creationId xmlns:a16="http://schemas.microsoft.com/office/drawing/2014/main" id="{159D1E4D-562C-D23D-6041-D9E4816AACE6}"/>
              </a:ext>
            </a:extLst>
          </p:cNvPr>
          <p:cNvPicPr>
            <a:picLocks noChangeAspect="1"/>
          </p:cNvPicPr>
          <p:nvPr/>
        </p:nvPicPr>
        <p:blipFill>
          <a:blip r:embed="rId5"/>
          <a:stretch>
            <a:fillRect/>
          </a:stretch>
        </p:blipFill>
        <p:spPr>
          <a:xfrm>
            <a:off x="7646117" y="1090765"/>
            <a:ext cx="1905000" cy="1162050"/>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3077766"/>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Licenses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Compute time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Sandboxes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Assets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Technical Support/Advice</a:t>
            </a:r>
          </a:p>
        </p:txBody>
      </p:sp>
      <p:sp>
        <p:nvSpPr>
          <p:cNvPr id="11" name="TextBox 10">
            <a:extLst>
              <a:ext uri="{FF2B5EF4-FFF2-40B4-BE49-F238E27FC236}">
                <a16:creationId xmlns:a16="http://schemas.microsoft.com/office/drawing/2014/main" id="{9E874733-A859-3641-812B-E05BFE6E9285}"/>
              </a:ext>
            </a:extLst>
          </p:cNvPr>
          <p:cNvSpPr txBox="1"/>
          <p:nvPr/>
        </p:nvSpPr>
        <p:spPr>
          <a:xfrm>
            <a:off x="6096000" y="2944828"/>
            <a:ext cx="5005235" cy="3447098"/>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Pre-trained staff</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Support innovators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 skills development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Enable innovation at scale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Post-adoption, staffing-in-a-box managed services</a:t>
            </a:r>
          </a:p>
        </p:txBody>
      </p:sp>
      <p:sp>
        <p:nvSpPr>
          <p:cNvPr id="12" name="TextBox 11">
            <a:extLst>
              <a:ext uri="{FF2B5EF4-FFF2-40B4-BE49-F238E27FC236}">
                <a16:creationId xmlns:a16="http://schemas.microsoft.com/office/drawing/2014/main" id="{8567B22F-D861-B127-A448-739CA58BBED9}"/>
              </a:ext>
            </a:extLst>
          </p:cNvPr>
          <p:cNvSpPr txBox="1"/>
          <p:nvPr/>
        </p:nvSpPr>
        <p:spPr>
          <a:xfrm rot="16200000">
            <a:off x="-992857" y="8117974"/>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grpSp>
        <p:nvGrpSpPr>
          <p:cNvPr id="13" name="Group 12">
            <a:extLst>
              <a:ext uri="{FF2B5EF4-FFF2-40B4-BE49-F238E27FC236}">
                <a16:creationId xmlns:a16="http://schemas.microsoft.com/office/drawing/2014/main" id="{749CCD2B-E3AC-6518-57AC-4ADF12166AB2}"/>
              </a:ext>
            </a:extLst>
          </p:cNvPr>
          <p:cNvGrpSpPr/>
          <p:nvPr/>
        </p:nvGrpSpPr>
        <p:grpSpPr>
          <a:xfrm>
            <a:off x="-3544386" y="6882755"/>
            <a:ext cx="3320714" cy="1660357"/>
            <a:chOff x="1925008" y="3406493"/>
            <a:chExt cx="3320714" cy="1660357"/>
          </a:xfrm>
        </p:grpSpPr>
        <p:sp>
          <p:nvSpPr>
            <p:cNvPr id="14" name="Rectangle 13">
              <a:extLst>
                <a:ext uri="{FF2B5EF4-FFF2-40B4-BE49-F238E27FC236}">
                  <a16:creationId xmlns:a16="http://schemas.microsoft.com/office/drawing/2014/main" id="{55C14C76-DF32-4757-B12C-6A7A404E4394}"/>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descr="google-cloud1">
              <a:extLst>
                <a:ext uri="{FF2B5EF4-FFF2-40B4-BE49-F238E27FC236}">
                  <a16:creationId xmlns:a16="http://schemas.microsoft.com/office/drawing/2014/main" id="{65A4313B-644C-C1D7-D84A-110A1803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4" descr="Synechron">
            <a:extLst>
              <a:ext uri="{FF2B5EF4-FFF2-40B4-BE49-F238E27FC236}">
                <a16:creationId xmlns:a16="http://schemas.microsoft.com/office/drawing/2014/main" id="{48F48144-FE1D-FD7C-913A-46E952A45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4357" y="7156332"/>
            <a:ext cx="3128211" cy="11132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1F6154F-F0D2-B3AD-6F9A-B2883A5799DA}"/>
              </a:ext>
            </a:extLst>
          </p:cNvPr>
          <p:cNvGrpSpPr/>
          <p:nvPr/>
        </p:nvGrpSpPr>
        <p:grpSpPr>
          <a:xfrm>
            <a:off x="12554356" y="8686895"/>
            <a:ext cx="3128211" cy="1113203"/>
            <a:chOff x="7034510" y="5210632"/>
            <a:chExt cx="3128211" cy="1113203"/>
          </a:xfrm>
        </p:grpSpPr>
        <p:sp>
          <p:nvSpPr>
            <p:cNvPr id="18" name="Rectangle 17">
              <a:extLst>
                <a:ext uri="{FF2B5EF4-FFF2-40B4-BE49-F238E27FC236}">
                  <a16:creationId xmlns:a16="http://schemas.microsoft.com/office/drawing/2014/main" id="{D4CC1892-F5AE-BC12-D2DA-00D662B8D7B2}"/>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6" descr="Accolite Digital acquires Abyeti Technologies; strengthens product  engineering capabilities">
              <a:extLst>
                <a:ext uri="{FF2B5EF4-FFF2-40B4-BE49-F238E27FC236}">
                  <a16:creationId xmlns:a16="http://schemas.microsoft.com/office/drawing/2014/main" id="{73AB8241-2E85-E0F6-EFBF-CA9934B617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4C96168-9A23-093A-00FB-FDBEBC06F0D8}"/>
              </a:ext>
            </a:extLst>
          </p:cNvPr>
          <p:cNvGrpSpPr/>
          <p:nvPr/>
        </p:nvGrpSpPr>
        <p:grpSpPr>
          <a:xfrm>
            <a:off x="-3448135" y="8686895"/>
            <a:ext cx="3128211" cy="1113203"/>
            <a:chOff x="2021259" y="5210633"/>
            <a:chExt cx="3128211" cy="1113203"/>
          </a:xfrm>
        </p:grpSpPr>
        <p:sp>
          <p:nvSpPr>
            <p:cNvPr id="21" name="Rectangle 20">
              <a:extLst>
                <a:ext uri="{FF2B5EF4-FFF2-40B4-BE49-F238E27FC236}">
                  <a16:creationId xmlns:a16="http://schemas.microsoft.com/office/drawing/2014/main" id="{7331EDDD-078C-1F43-150F-E91D63E6E64C}"/>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10">
              <a:extLst>
                <a:ext uri="{FF2B5EF4-FFF2-40B4-BE49-F238E27FC236}">
                  <a16:creationId xmlns:a16="http://schemas.microsoft.com/office/drawing/2014/main" id="{A4CF7E0E-D30C-F4E9-E578-29116D98E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7AD8A2C1-F741-AD05-2A75-D34AE71F0301}"/>
              </a:ext>
            </a:extLst>
          </p:cNvPr>
          <p:cNvSpPr txBox="1"/>
          <p:nvPr/>
        </p:nvSpPr>
        <p:spPr>
          <a:xfrm>
            <a:off x="1925008" y="6987053"/>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158005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fade">
                                      <p:cBhvr>
                                        <p:cTn id="32" dur="500"/>
                                        <p:tgtEl>
                                          <p:spTgt spid="1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fade">
                                      <p:cBhvr>
                                        <p:cTn id="37" dur="500"/>
                                        <p:tgtEl>
                                          <p:spTgt spid="1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5" end="5"/>
                                            </p:txEl>
                                          </p:spTgt>
                                        </p:tgtEl>
                                        <p:attrNameLst>
                                          <p:attrName>style.visibility</p:attrName>
                                        </p:attrNameLst>
                                      </p:cBhvr>
                                      <p:to>
                                        <p:strVal val="visible"/>
                                      </p:to>
                                    </p:set>
                                    <p:animEffect transition="in" filter="fade">
                                      <p:cBhvr>
                                        <p:cTn id="42" dur="500"/>
                                        <p:tgtEl>
                                          <p:spTgt spid="10">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xEl>
                                              <p:pRg st="1" end="1"/>
                                            </p:txEl>
                                          </p:spTgt>
                                        </p:tgtEl>
                                        <p:attrNameLst>
                                          <p:attrName>style.visibility</p:attrName>
                                        </p:attrNameLst>
                                      </p:cBhvr>
                                      <p:to>
                                        <p:strVal val="visible"/>
                                      </p:to>
                                    </p:set>
                                    <p:animEffect transition="in" filter="fade">
                                      <p:cBhvr>
                                        <p:cTn id="56" dur="500"/>
                                        <p:tgtEl>
                                          <p:spTgt spid="11">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1">
                                            <p:txEl>
                                              <p:pRg st="2" end="2"/>
                                            </p:txEl>
                                          </p:spTgt>
                                        </p:tgtEl>
                                        <p:attrNameLst>
                                          <p:attrName>style.visibility</p:attrName>
                                        </p:attrNameLst>
                                      </p:cBhvr>
                                      <p:to>
                                        <p:strVal val="visible"/>
                                      </p:to>
                                    </p:set>
                                    <p:animEffect transition="in" filter="fade">
                                      <p:cBhvr>
                                        <p:cTn id="61" dur="500"/>
                                        <p:tgtEl>
                                          <p:spTgt spid="11">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1">
                                            <p:txEl>
                                              <p:pRg st="3" end="3"/>
                                            </p:txEl>
                                          </p:spTgt>
                                        </p:tgtEl>
                                        <p:attrNameLst>
                                          <p:attrName>style.visibility</p:attrName>
                                        </p:attrNameLst>
                                      </p:cBhvr>
                                      <p:to>
                                        <p:strVal val="visible"/>
                                      </p:to>
                                    </p:set>
                                    <p:animEffect transition="in" filter="fade">
                                      <p:cBhvr>
                                        <p:cTn id="66" dur="500"/>
                                        <p:tgtEl>
                                          <p:spTgt spid="11">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xEl>
                                              <p:pRg st="4" end="4"/>
                                            </p:txEl>
                                          </p:spTgt>
                                        </p:tgtEl>
                                        <p:attrNameLst>
                                          <p:attrName>style.visibility</p:attrName>
                                        </p:attrNameLst>
                                      </p:cBhvr>
                                      <p:to>
                                        <p:strVal val="visible"/>
                                      </p:to>
                                    </p:set>
                                    <p:animEffect transition="in" filter="fade">
                                      <p:cBhvr>
                                        <p:cTn id="71" dur="500"/>
                                        <p:tgtEl>
                                          <p:spTgt spid="11">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txEl>
                                              <p:pRg st="5" end="5"/>
                                            </p:txEl>
                                          </p:spTgt>
                                        </p:tgtEl>
                                        <p:attrNameLst>
                                          <p:attrName>style.visibility</p:attrName>
                                        </p:attrNameLst>
                                      </p:cBhvr>
                                      <p:to>
                                        <p:strVal val="visible"/>
                                      </p:to>
                                    </p:set>
                                    <p:animEffect transition="in" filter="fade">
                                      <p:cBhvr>
                                        <p:cTn id="7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2"/>
          <a:stretch>
            <a:fillRect/>
          </a:stretch>
        </p:blipFill>
        <p:spPr>
          <a:xfrm>
            <a:off x="2705101"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p:txBody>
      </p:sp>
      <p:grpSp>
        <p:nvGrpSpPr>
          <p:cNvPr id="15" name="Group 14">
            <a:extLst>
              <a:ext uri="{FF2B5EF4-FFF2-40B4-BE49-F238E27FC236}">
                <a16:creationId xmlns:a16="http://schemas.microsoft.com/office/drawing/2014/main" id="{DE186E2A-3B6B-FBEB-C5EF-399DFDFC4878}"/>
              </a:ext>
            </a:extLst>
          </p:cNvPr>
          <p:cNvGrpSpPr/>
          <p:nvPr/>
        </p:nvGrpSpPr>
        <p:grpSpPr>
          <a:xfrm>
            <a:off x="1925008" y="3406493"/>
            <a:ext cx="3320714" cy="1660357"/>
            <a:chOff x="1925008" y="3406493"/>
            <a:chExt cx="3320714" cy="1660357"/>
          </a:xfrm>
        </p:grpSpPr>
        <p:sp>
          <p:nvSpPr>
            <p:cNvPr id="2" name="Rectangle 1">
              <a:extLst>
                <a:ext uri="{FF2B5EF4-FFF2-40B4-BE49-F238E27FC236}">
                  <a16:creationId xmlns:a16="http://schemas.microsoft.com/office/drawing/2014/main" id="{5F5F32E6-D0CB-CC6A-4617-399BFE6E60A6}"/>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google-cloud1">
              <a:extLst>
                <a:ext uri="{FF2B5EF4-FFF2-40B4-BE49-F238E27FC236}">
                  <a16:creationId xmlns:a16="http://schemas.microsoft.com/office/drawing/2014/main" id="{AC4ECFF7-CBE0-9752-EA2A-06A308376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Synechron">
            <a:extLst>
              <a:ext uri="{FF2B5EF4-FFF2-40B4-BE49-F238E27FC236}">
                <a16:creationId xmlns:a16="http://schemas.microsoft.com/office/drawing/2014/main" id="{CEED4E29-8EF7-DB2E-D14E-C2E2BD1E0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511" y="3680069"/>
            <a:ext cx="3128211" cy="1113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5ED839-AB48-BE4F-1246-DC43B423552E}"/>
              </a:ext>
            </a:extLst>
          </p:cNvPr>
          <p:cNvPicPr>
            <a:picLocks noChangeAspect="1"/>
          </p:cNvPicPr>
          <p:nvPr/>
        </p:nvPicPr>
        <p:blipFill>
          <a:blip r:embed="rId6"/>
          <a:stretch>
            <a:fillRect/>
          </a:stretch>
        </p:blipFill>
        <p:spPr>
          <a:xfrm>
            <a:off x="7646117" y="1090765"/>
            <a:ext cx="1905000" cy="1162050"/>
          </a:xfrm>
          <a:prstGeom prst="rect">
            <a:avLst/>
          </a:prstGeom>
        </p:spPr>
      </p:pic>
      <p:sp>
        <p:nvSpPr>
          <p:cNvPr id="8" name="TextBox 7">
            <a:extLst>
              <a:ext uri="{FF2B5EF4-FFF2-40B4-BE49-F238E27FC236}">
                <a16:creationId xmlns:a16="http://schemas.microsoft.com/office/drawing/2014/main" id="{D88F3368-D009-DA7C-D0FD-2F6835CA1E24}"/>
              </a:ext>
            </a:extLst>
          </p:cNvPr>
          <p:cNvSpPr txBox="1"/>
          <p:nvPr/>
        </p:nvSpPr>
        <p:spPr>
          <a:xfrm>
            <a:off x="6096000"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p:txBody>
      </p:sp>
      <p:grpSp>
        <p:nvGrpSpPr>
          <p:cNvPr id="17" name="Group 16">
            <a:extLst>
              <a:ext uri="{FF2B5EF4-FFF2-40B4-BE49-F238E27FC236}">
                <a16:creationId xmlns:a16="http://schemas.microsoft.com/office/drawing/2014/main" id="{FB13D4BF-6BD3-7054-A360-813B576AF3D0}"/>
              </a:ext>
            </a:extLst>
          </p:cNvPr>
          <p:cNvGrpSpPr/>
          <p:nvPr/>
        </p:nvGrpSpPr>
        <p:grpSpPr>
          <a:xfrm>
            <a:off x="7034510" y="5210632"/>
            <a:ext cx="3128211" cy="1113203"/>
            <a:chOff x="7034510" y="5210632"/>
            <a:chExt cx="3128211" cy="1113203"/>
          </a:xfrm>
        </p:grpSpPr>
        <p:sp>
          <p:nvSpPr>
            <p:cNvPr id="13" name="Rectangle 12">
              <a:extLst>
                <a:ext uri="{FF2B5EF4-FFF2-40B4-BE49-F238E27FC236}">
                  <a16:creationId xmlns:a16="http://schemas.microsoft.com/office/drawing/2014/main" id="{40EE0C13-A08F-4D2C-77AB-C58C13D89E81}"/>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Accolite Digital acquires Abyeti Technologies; strengthens product  engineering capabilities">
              <a:extLst>
                <a:ext uri="{FF2B5EF4-FFF2-40B4-BE49-F238E27FC236}">
                  <a16:creationId xmlns:a16="http://schemas.microsoft.com/office/drawing/2014/main" id="{336382C6-CE28-6417-2C38-8E322D30EA5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EADA638-F539-ED65-1C4B-403938FF3F47}"/>
              </a:ext>
            </a:extLst>
          </p:cNvPr>
          <p:cNvGrpSpPr/>
          <p:nvPr/>
        </p:nvGrpSpPr>
        <p:grpSpPr>
          <a:xfrm>
            <a:off x="2021259" y="5210633"/>
            <a:ext cx="3128211" cy="1113203"/>
            <a:chOff x="2021259" y="5210633"/>
            <a:chExt cx="3128211" cy="1113203"/>
          </a:xfrm>
        </p:grpSpPr>
        <p:sp>
          <p:nvSpPr>
            <p:cNvPr id="12" name="Rectangle 11">
              <a:extLst>
                <a:ext uri="{FF2B5EF4-FFF2-40B4-BE49-F238E27FC236}">
                  <a16:creationId xmlns:a16="http://schemas.microsoft.com/office/drawing/2014/main" id="{9CBF006C-DE59-D284-8D1F-3DB5471CB0E1}"/>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8" name="Picture 10">
              <a:extLst>
                <a:ext uri="{FF2B5EF4-FFF2-40B4-BE49-F238E27FC236}">
                  <a16:creationId xmlns:a16="http://schemas.microsoft.com/office/drawing/2014/main" id="{6F272F1A-AF8D-7888-78C7-13A5693F2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58CD8B00-A8FC-4735-C984-5E8C45527E72}"/>
              </a:ext>
            </a:extLst>
          </p:cNvPr>
          <p:cNvSpPr txBox="1"/>
          <p:nvPr/>
        </p:nvSpPr>
        <p:spPr>
          <a:xfrm rot="16200000">
            <a:off x="-992857" y="5198311"/>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sp>
        <p:nvSpPr>
          <p:cNvPr id="18" name="TextBox 17">
            <a:extLst>
              <a:ext uri="{FF2B5EF4-FFF2-40B4-BE49-F238E27FC236}">
                <a16:creationId xmlns:a16="http://schemas.microsoft.com/office/drawing/2014/main" id="{D5455B49-06EB-1C54-8612-861EB84AAD66}"/>
              </a:ext>
            </a:extLst>
          </p:cNvPr>
          <p:cNvSpPr txBox="1"/>
          <p:nvPr/>
        </p:nvSpPr>
        <p:spPr>
          <a:xfrm>
            <a:off x="1925008" y="6501342"/>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95703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953119"/>
            <a:ext cx="4759027" cy="4555093"/>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Assistance to showcase benefits of new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Continued engagement and support of Open Source projects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3"/>
          <a:stretch>
            <a:fillRect/>
          </a:stretch>
        </p:blipFill>
        <p:spPr>
          <a:xfrm>
            <a:off x="7282329" y="-1862486"/>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4"/>
          <a:stretch>
            <a:fillRect/>
          </a:stretch>
        </p:blipFill>
        <p:spPr>
          <a:xfrm>
            <a:off x="7282329" y="162419"/>
            <a:ext cx="1771650" cy="1485900"/>
          </a:xfrm>
          <a:prstGeom prst="rect">
            <a:avLst/>
          </a:prstGeom>
        </p:spPr>
      </p:pic>
    </p:spTree>
    <p:extLst>
      <p:ext uri="{BB962C8B-B14F-4D97-AF65-F5344CB8AC3E}">
        <p14:creationId xmlns:p14="http://schemas.microsoft.com/office/powerpoint/2010/main" val="377386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648319"/>
            <a:ext cx="4759027" cy="4924425"/>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Agreement to support any projects at fixed costs for adopters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Confirmation that staff can work with setup/integration teams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3"/>
          <a:stretch>
            <a:fillRect/>
          </a:stretch>
        </p:blipFill>
        <p:spPr>
          <a:xfrm>
            <a:off x="7148979" y="320743"/>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4"/>
          <a:stretch>
            <a:fillRect/>
          </a:stretch>
        </p:blipFill>
        <p:spPr>
          <a:xfrm>
            <a:off x="7148979" y="-2024411"/>
            <a:ext cx="1771650" cy="1485900"/>
          </a:xfrm>
          <a:prstGeom prst="rect">
            <a:avLst/>
          </a:prstGeom>
        </p:spPr>
      </p:pic>
    </p:spTree>
    <p:extLst>
      <p:ext uri="{BB962C8B-B14F-4D97-AF65-F5344CB8AC3E}">
        <p14:creationId xmlns:p14="http://schemas.microsoft.com/office/powerpoint/2010/main" val="15331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Tree>
    <p:extLst>
      <p:ext uri="{BB962C8B-B14F-4D97-AF65-F5344CB8AC3E}">
        <p14:creationId xmlns:p14="http://schemas.microsoft.com/office/powerpoint/2010/main" val="1307461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25126"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
        <p:nvSpPr>
          <p:cNvPr id="2" name="TextBox 1">
            <a:extLst>
              <a:ext uri="{FF2B5EF4-FFF2-40B4-BE49-F238E27FC236}">
                <a16:creationId xmlns:a16="http://schemas.microsoft.com/office/drawing/2014/main" id="{0E9429DA-4AA5-2CA4-34F3-5809E1EA6004}"/>
              </a:ext>
            </a:extLst>
          </p:cNvPr>
          <p:cNvSpPr txBox="1"/>
          <p:nvPr/>
        </p:nvSpPr>
        <p:spPr>
          <a:xfrm>
            <a:off x="7148979"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cxnSp>
        <p:nvCxnSpPr>
          <p:cNvPr id="3" name="Straight Arrow Connector 2">
            <a:extLst>
              <a:ext uri="{FF2B5EF4-FFF2-40B4-BE49-F238E27FC236}">
                <a16:creationId xmlns:a16="http://schemas.microsoft.com/office/drawing/2014/main" id="{5588D2EC-1236-DEC0-CBA1-F392E68A9C84}"/>
              </a:ext>
            </a:extLst>
          </p:cNvPr>
          <p:cNvCxnSpPr>
            <a:cxnSpLocks/>
          </p:cNvCxnSpPr>
          <p:nvPr/>
        </p:nvCxnSpPr>
        <p:spPr>
          <a:xfrm>
            <a:off x="2454442" y="-495428"/>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EDE706C-D10A-D7D7-E18C-4D48173C2601}"/>
              </a:ext>
            </a:extLst>
          </p:cNvPr>
          <p:cNvSpPr txBox="1"/>
          <p:nvPr/>
        </p:nvSpPr>
        <p:spPr>
          <a:xfrm>
            <a:off x="2606842" y="-1003414"/>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spTree>
    <p:extLst>
      <p:ext uri="{BB962C8B-B14F-4D97-AF65-F5344CB8AC3E}">
        <p14:creationId xmlns:p14="http://schemas.microsoft.com/office/powerpoint/2010/main" val="371189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32D715-9AE0-CCA3-9B7C-47B0FE55F273}"/>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b="33333"/>
          <a:stretch/>
        </p:blipFill>
        <p:spPr>
          <a:xfrm>
            <a:off x="1044226" y="1016135"/>
            <a:ext cx="3702996" cy="3702996"/>
          </a:xfrm>
          <a:prstGeom prst="rect">
            <a:avLst/>
          </a:prstGeom>
        </p:spPr>
      </p:pic>
      <p:sp>
        <p:nvSpPr>
          <p:cNvPr id="23" name="TextBox 22">
            <a:extLst>
              <a:ext uri="{FF2B5EF4-FFF2-40B4-BE49-F238E27FC236}">
                <a16:creationId xmlns:a16="http://schemas.microsoft.com/office/drawing/2014/main" id="{E4A16942-8877-3D4F-A6CF-995AF0ED0C94}"/>
              </a:ext>
            </a:extLst>
          </p:cNvPr>
          <p:cNvSpPr txBox="1"/>
          <p:nvPr/>
        </p:nvSpPr>
        <p:spPr>
          <a:xfrm>
            <a:off x="1044226" y="5038442"/>
            <a:ext cx="3516668" cy="954107"/>
          </a:xfrm>
          <a:prstGeom prst="rect">
            <a:avLst/>
          </a:prstGeom>
          <a:noFill/>
        </p:spPr>
        <p:txBody>
          <a:bodyPr wrap="none" rtlCol="0">
            <a:spAutoFit/>
          </a:bodyPr>
          <a:lstStyle/>
          <a:p>
            <a:r>
              <a:rPr lang="en-GB" sz="2800" b="1" dirty="0">
                <a:solidFill>
                  <a:schemeClr val="bg1"/>
                </a:solidFill>
                <a:latin typeface="Gotham Book" pitchFamily="50" charset="0"/>
              </a:rPr>
              <a:t>Keith O’Donnell</a:t>
            </a:r>
          </a:p>
          <a:p>
            <a:r>
              <a:rPr lang="en-GB" sz="2800" dirty="0">
                <a:solidFill>
                  <a:schemeClr val="bg1"/>
                </a:solidFill>
                <a:latin typeface="Gotham Book" pitchFamily="50" charset="0"/>
              </a:rPr>
              <a:t>Feynic Technology</a:t>
            </a:r>
          </a:p>
        </p:txBody>
      </p:sp>
      <p:sp>
        <p:nvSpPr>
          <p:cNvPr id="2" name="TextBox 1">
            <a:extLst>
              <a:ext uri="{FF2B5EF4-FFF2-40B4-BE49-F238E27FC236}">
                <a16:creationId xmlns:a16="http://schemas.microsoft.com/office/drawing/2014/main" id="{21C5F27C-FF16-6659-EE8E-CC8E5257BBA7}"/>
              </a:ext>
            </a:extLst>
          </p:cNvPr>
          <p:cNvSpPr txBox="1"/>
          <p:nvPr/>
        </p:nvSpPr>
        <p:spPr>
          <a:xfrm>
            <a:off x="5534526" y="1016135"/>
            <a:ext cx="6047874" cy="5262979"/>
          </a:xfrm>
          <a:prstGeom prst="rect">
            <a:avLst/>
          </a:prstGeom>
          <a:noFill/>
        </p:spPr>
        <p:txBody>
          <a:bodyPr wrap="square" rtlCol="0">
            <a:spAutoFit/>
          </a:bodyPr>
          <a:lstStyle/>
          <a:p>
            <a:r>
              <a:rPr lang="en-GB" sz="1600" dirty="0">
                <a:solidFill>
                  <a:schemeClr val="bg1"/>
                </a:solidFill>
                <a:latin typeface="Gotham Book" pitchFamily="50" charset="0"/>
              </a:rPr>
              <a:t>Keith O’Donnell is the Managing Director of Feynic Technology Ltd, an advisory consultancy focused on the commercialisation of emerging technologies.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previously led the EMEA Innovation Program for Morgan Stanley, seeding their Quantum Technology program and developing numerous proof-of-concept projects across a number of disciplines relevant to this special interest group proposal.</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Working across numerous industries since 2001, Keith has earned a varied skillset that enables him to adapt quickly to new technologies and disciplines. This experience covers the construction, logistics, finance and technology sectors. He currently holds an affiliate position with the Scottish International Space Advisory Council (SISAC) and is an active member of the Global Scot network.</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Keith earned his degree in Business from the University of Strathclyde, having previously studied Genetics &amp; Biotechnology at the University of Glasgow.</a:t>
            </a:r>
          </a:p>
        </p:txBody>
      </p:sp>
    </p:spTree>
    <p:extLst>
      <p:ext uri="{BB962C8B-B14F-4D97-AF65-F5344CB8AC3E}">
        <p14:creationId xmlns:p14="http://schemas.microsoft.com/office/powerpoint/2010/main" val="210172867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2" name="TextBox 1">
            <a:extLst>
              <a:ext uri="{FF2B5EF4-FFF2-40B4-BE49-F238E27FC236}">
                <a16:creationId xmlns:a16="http://schemas.microsoft.com/office/drawing/2014/main" id="{0E9429DA-4AA5-2CA4-34F3-5809E1EA6004}"/>
              </a:ext>
            </a:extLst>
          </p:cNvPr>
          <p:cNvSpPr txBox="1"/>
          <p:nvPr/>
        </p:nvSpPr>
        <p:spPr>
          <a:xfrm>
            <a:off x="12779758"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sp>
        <p:nvSpPr>
          <p:cNvPr id="3" name="Rectangle 2">
            <a:extLst>
              <a:ext uri="{FF2B5EF4-FFF2-40B4-BE49-F238E27FC236}">
                <a16:creationId xmlns:a16="http://schemas.microsoft.com/office/drawing/2014/main" id="{45FD4357-E673-654A-8177-7C25A0D8E659}"/>
              </a:ext>
            </a:extLst>
          </p:cNvPr>
          <p:cNvSpPr/>
          <p:nvPr/>
        </p:nvSpPr>
        <p:spPr>
          <a:xfrm>
            <a:off x="2915463" y="5487731"/>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Pre-existing subject matter expertise</a:t>
            </a:r>
          </a:p>
        </p:txBody>
      </p:sp>
      <p:sp>
        <p:nvSpPr>
          <p:cNvPr id="4" name="Rectangle 3">
            <a:extLst>
              <a:ext uri="{FF2B5EF4-FFF2-40B4-BE49-F238E27FC236}">
                <a16:creationId xmlns:a16="http://schemas.microsoft.com/office/drawing/2014/main" id="{9AA640BC-49C9-75E2-D590-BBA59E80D2E7}"/>
              </a:ext>
            </a:extLst>
          </p:cNvPr>
          <p:cNvSpPr/>
          <p:nvPr/>
        </p:nvSpPr>
        <p:spPr>
          <a:xfrm>
            <a:off x="5750468" y="3239747"/>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Discovered knowledge through exploration</a:t>
            </a:r>
          </a:p>
        </p:txBody>
      </p:sp>
      <p:sp>
        <p:nvSpPr>
          <p:cNvPr id="5" name="Rectangle 4">
            <a:extLst>
              <a:ext uri="{FF2B5EF4-FFF2-40B4-BE49-F238E27FC236}">
                <a16:creationId xmlns:a16="http://schemas.microsoft.com/office/drawing/2014/main" id="{A5260433-1FEC-57E8-B34E-C69214826AFF}"/>
              </a:ext>
            </a:extLst>
          </p:cNvPr>
          <p:cNvSpPr/>
          <p:nvPr/>
        </p:nvSpPr>
        <p:spPr>
          <a:xfrm>
            <a:off x="8554637" y="5482732"/>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Implementation knowledge gained through re-use</a:t>
            </a:r>
          </a:p>
        </p:txBody>
      </p:sp>
      <p:grpSp>
        <p:nvGrpSpPr>
          <p:cNvPr id="7" name="Group 6">
            <a:extLst>
              <a:ext uri="{FF2B5EF4-FFF2-40B4-BE49-F238E27FC236}">
                <a16:creationId xmlns:a16="http://schemas.microsoft.com/office/drawing/2014/main" id="{FC1AEA1C-828A-D54D-70BA-94883DC30A9B}"/>
              </a:ext>
            </a:extLst>
          </p:cNvPr>
          <p:cNvGrpSpPr/>
          <p:nvPr/>
        </p:nvGrpSpPr>
        <p:grpSpPr>
          <a:xfrm>
            <a:off x="2733669" y="2928623"/>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5568674" y="674399"/>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grpSp>
        <p:nvGrpSpPr>
          <p:cNvPr id="13" name="Group 12">
            <a:extLst>
              <a:ext uri="{FF2B5EF4-FFF2-40B4-BE49-F238E27FC236}">
                <a16:creationId xmlns:a16="http://schemas.microsoft.com/office/drawing/2014/main" id="{49D32538-31EE-4467-4C74-6AD6171FE363}"/>
              </a:ext>
            </a:extLst>
          </p:cNvPr>
          <p:cNvGrpSpPr/>
          <p:nvPr/>
        </p:nvGrpSpPr>
        <p:grpSpPr>
          <a:xfrm>
            <a:off x="8372843" y="2928623"/>
            <a:ext cx="2876550" cy="2876550"/>
            <a:chOff x="8216893" y="1997839"/>
            <a:chExt cx="2876550" cy="2876550"/>
          </a:xfrm>
        </p:grpSpPr>
        <p:pic>
          <p:nvPicPr>
            <p:cNvPr id="14" name="Graphic 13" descr="User with solid fill">
              <a:extLst>
                <a:ext uri="{FF2B5EF4-FFF2-40B4-BE49-F238E27FC236}">
                  <a16:creationId xmlns:a16="http://schemas.microsoft.com/office/drawing/2014/main" id="{0D146CA6-42A6-F72D-974E-F12EA0580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5" name="TextBox 14">
              <a:extLst>
                <a:ext uri="{FF2B5EF4-FFF2-40B4-BE49-F238E27FC236}">
                  <a16:creationId xmlns:a16="http://schemas.microsoft.com/office/drawing/2014/main" id="{0E64816F-E8E1-9068-33DC-19C5E5635121}"/>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cxnSp>
        <p:nvCxnSpPr>
          <p:cNvPr id="18" name="Straight Arrow Connector 17">
            <a:extLst>
              <a:ext uri="{FF2B5EF4-FFF2-40B4-BE49-F238E27FC236}">
                <a16:creationId xmlns:a16="http://schemas.microsoft.com/office/drawing/2014/main" id="{B6E85116-E8DA-2308-BE9D-C626EB94298F}"/>
              </a:ext>
            </a:extLst>
          </p:cNvPr>
          <p:cNvCxnSpPr>
            <a:cxnSpLocks/>
          </p:cNvCxnSpPr>
          <p:nvPr/>
        </p:nvCxnSpPr>
        <p:spPr>
          <a:xfrm>
            <a:off x="2454442" y="900235"/>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5"/>
          <a:stretch>
            <a:fillRect/>
          </a:stretch>
        </p:blipFill>
        <p:spPr>
          <a:xfrm>
            <a:off x="6549749" y="5487731"/>
            <a:ext cx="914400" cy="1280160"/>
          </a:xfrm>
          <a:prstGeom prst="rect">
            <a:avLst/>
          </a:prstGeom>
        </p:spPr>
      </p:pic>
      <p:sp>
        <p:nvSpPr>
          <p:cNvPr id="22" name="TextBox 21">
            <a:extLst>
              <a:ext uri="{FF2B5EF4-FFF2-40B4-BE49-F238E27FC236}">
                <a16:creationId xmlns:a16="http://schemas.microsoft.com/office/drawing/2014/main" id="{034635E8-6A6C-F021-BAC7-EA1A7AB5B83B}"/>
              </a:ext>
            </a:extLst>
          </p:cNvPr>
          <p:cNvSpPr txBox="1"/>
          <p:nvPr/>
        </p:nvSpPr>
        <p:spPr>
          <a:xfrm>
            <a:off x="2606842" y="392249"/>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pic>
        <p:nvPicPr>
          <p:cNvPr id="31" name="Graphic 30" descr="Arrow: Straight with solid fill">
            <a:extLst>
              <a:ext uri="{FF2B5EF4-FFF2-40B4-BE49-F238E27FC236}">
                <a16:creationId xmlns:a16="http://schemas.microsoft.com/office/drawing/2014/main" id="{32631A3C-338A-7880-B87D-D548D0FA75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549749" y="4481230"/>
            <a:ext cx="914400" cy="914400"/>
          </a:xfrm>
          <a:prstGeom prst="rect">
            <a:avLst/>
          </a:prstGeom>
        </p:spPr>
      </p:pic>
      <p:pic>
        <p:nvPicPr>
          <p:cNvPr id="36" name="Graphic 35" descr="Arrow: Straight with solid fill">
            <a:extLst>
              <a:ext uri="{FF2B5EF4-FFF2-40B4-BE49-F238E27FC236}">
                <a16:creationId xmlns:a16="http://schemas.microsoft.com/office/drawing/2014/main" id="{25E466B0-3DA8-23D0-1341-893DCBB01F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531572" y="5670611"/>
            <a:ext cx="914400" cy="914400"/>
          </a:xfrm>
          <a:prstGeom prst="rect">
            <a:avLst/>
          </a:prstGeom>
        </p:spPr>
      </p:pic>
      <p:pic>
        <p:nvPicPr>
          <p:cNvPr id="37" name="Graphic 36" descr="Arrow: Straight with solid fill">
            <a:extLst>
              <a:ext uri="{FF2B5EF4-FFF2-40B4-BE49-F238E27FC236}">
                <a16:creationId xmlns:a16="http://schemas.microsoft.com/office/drawing/2014/main" id="{37ECF08F-CC42-F0DB-24BD-75D26D64C3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0824" y="5652156"/>
            <a:ext cx="914400" cy="914400"/>
          </a:xfrm>
          <a:prstGeom prst="rect">
            <a:avLst/>
          </a:prstGeom>
        </p:spPr>
      </p:pic>
      <p:grpSp>
        <p:nvGrpSpPr>
          <p:cNvPr id="41" name="Group 40">
            <a:extLst>
              <a:ext uri="{FF2B5EF4-FFF2-40B4-BE49-F238E27FC236}">
                <a16:creationId xmlns:a16="http://schemas.microsoft.com/office/drawing/2014/main" id="{F58CF0DA-8F21-978D-7A9C-4D36EBED2CA2}"/>
              </a:ext>
            </a:extLst>
          </p:cNvPr>
          <p:cNvGrpSpPr/>
          <p:nvPr/>
        </p:nvGrpSpPr>
        <p:grpSpPr>
          <a:xfrm>
            <a:off x="6856997" y="-2949480"/>
            <a:ext cx="2876550" cy="2876550"/>
            <a:chOff x="6856997" y="0"/>
            <a:chExt cx="2876550" cy="2876550"/>
          </a:xfrm>
        </p:grpSpPr>
        <p:pic>
          <p:nvPicPr>
            <p:cNvPr id="42" name="Graphic 41" descr="User with solid fill">
              <a:extLst>
                <a:ext uri="{FF2B5EF4-FFF2-40B4-BE49-F238E27FC236}">
                  <a16:creationId xmlns:a16="http://schemas.microsoft.com/office/drawing/2014/main" id="{5226C026-28BA-B1AA-4F79-BEA17D11BF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6997" y="0"/>
              <a:ext cx="2876550" cy="2876550"/>
            </a:xfrm>
            <a:prstGeom prst="rect">
              <a:avLst/>
            </a:prstGeom>
          </p:spPr>
        </p:pic>
        <p:sp>
          <p:nvSpPr>
            <p:cNvPr id="43" name="TextBox 42">
              <a:extLst>
                <a:ext uri="{FF2B5EF4-FFF2-40B4-BE49-F238E27FC236}">
                  <a16:creationId xmlns:a16="http://schemas.microsoft.com/office/drawing/2014/main" id="{0F7C6180-563D-2B76-98C4-31511412DE71}"/>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spTree>
    <p:extLst>
      <p:ext uri="{BB962C8B-B14F-4D97-AF65-F5344CB8AC3E}">
        <p14:creationId xmlns:p14="http://schemas.microsoft.com/office/powerpoint/2010/main" val="207803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grpSp>
        <p:nvGrpSpPr>
          <p:cNvPr id="7" name="Group 6">
            <a:extLst>
              <a:ext uri="{FF2B5EF4-FFF2-40B4-BE49-F238E27FC236}">
                <a16:creationId xmlns:a16="http://schemas.microsoft.com/office/drawing/2014/main" id="{FC1AEA1C-828A-D54D-70BA-94883DC30A9B}"/>
              </a:ext>
            </a:extLst>
          </p:cNvPr>
          <p:cNvGrpSpPr/>
          <p:nvPr/>
        </p:nvGrpSpPr>
        <p:grpSpPr>
          <a:xfrm>
            <a:off x="4657725" y="3582527"/>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6856997" y="3582527"/>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5"/>
          <a:stretch>
            <a:fillRect/>
          </a:stretch>
        </p:blipFill>
        <p:spPr>
          <a:xfrm>
            <a:off x="10273055" y="576121"/>
            <a:ext cx="1231648" cy="1724307"/>
          </a:xfrm>
          <a:prstGeom prst="rect">
            <a:avLst/>
          </a:prstGeom>
        </p:spPr>
      </p:pic>
      <p:grpSp>
        <p:nvGrpSpPr>
          <p:cNvPr id="6" name="Group 5">
            <a:extLst>
              <a:ext uri="{FF2B5EF4-FFF2-40B4-BE49-F238E27FC236}">
                <a16:creationId xmlns:a16="http://schemas.microsoft.com/office/drawing/2014/main" id="{454A4668-1B7F-3D96-14DA-EEAC72F5B435}"/>
              </a:ext>
            </a:extLst>
          </p:cNvPr>
          <p:cNvGrpSpPr/>
          <p:nvPr/>
        </p:nvGrpSpPr>
        <p:grpSpPr>
          <a:xfrm>
            <a:off x="9064708" y="3582527"/>
            <a:ext cx="2876550" cy="2876550"/>
            <a:chOff x="8216893" y="1997839"/>
            <a:chExt cx="2876550" cy="2876550"/>
          </a:xfrm>
        </p:grpSpPr>
        <p:pic>
          <p:nvPicPr>
            <p:cNvPr id="16" name="Graphic 15" descr="User with solid fill">
              <a:extLst>
                <a:ext uri="{FF2B5EF4-FFF2-40B4-BE49-F238E27FC236}">
                  <a16:creationId xmlns:a16="http://schemas.microsoft.com/office/drawing/2014/main" id="{AB312B24-67B4-4482-0853-05FB8B836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7" name="TextBox 16">
              <a:extLst>
                <a:ext uri="{FF2B5EF4-FFF2-40B4-BE49-F238E27FC236}">
                  <a16:creationId xmlns:a16="http://schemas.microsoft.com/office/drawing/2014/main" id="{DE5193DE-BA60-13CA-D1D4-294C4E8FF02B}"/>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grpSp>
        <p:nvGrpSpPr>
          <p:cNvPr id="23" name="Group 22">
            <a:extLst>
              <a:ext uri="{FF2B5EF4-FFF2-40B4-BE49-F238E27FC236}">
                <a16:creationId xmlns:a16="http://schemas.microsoft.com/office/drawing/2014/main" id="{F2AEE30E-05B1-771B-E0E3-94D637440C86}"/>
              </a:ext>
            </a:extLst>
          </p:cNvPr>
          <p:cNvGrpSpPr/>
          <p:nvPr/>
        </p:nvGrpSpPr>
        <p:grpSpPr>
          <a:xfrm>
            <a:off x="6856997" y="0"/>
            <a:ext cx="2876550" cy="2876550"/>
            <a:chOff x="6856997" y="0"/>
            <a:chExt cx="2876550" cy="2876550"/>
          </a:xfrm>
        </p:grpSpPr>
        <p:pic>
          <p:nvPicPr>
            <p:cNvPr id="19" name="Graphic 18" descr="User with solid fill">
              <a:extLst>
                <a:ext uri="{FF2B5EF4-FFF2-40B4-BE49-F238E27FC236}">
                  <a16:creationId xmlns:a16="http://schemas.microsoft.com/office/drawing/2014/main" id="{BF536493-186A-47CD-EF9F-06FBE60B9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6997" y="0"/>
              <a:ext cx="2876550" cy="2876550"/>
            </a:xfrm>
            <a:prstGeom prst="rect">
              <a:avLst/>
            </a:prstGeom>
          </p:spPr>
        </p:pic>
        <p:sp>
          <p:nvSpPr>
            <p:cNvPr id="20" name="TextBox 19">
              <a:extLst>
                <a:ext uri="{FF2B5EF4-FFF2-40B4-BE49-F238E27FC236}">
                  <a16:creationId xmlns:a16="http://schemas.microsoft.com/office/drawing/2014/main" id="{D339EFE4-8F08-54BE-EA92-D46911CDF99F}"/>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pic>
        <p:nvPicPr>
          <p:cNvPr id="25" name="Graphic 24" descr="Arrow: Straight with solid fill">
            <a:extLst>
              <a:ext uri="{FF2B5EF4-FFF2-40B4-BE49-F238E27FC236}">
                <a16:creationId xmlns:a16="http://schemas.microsoft.com/office/drawing/2014/main" id="{8A307173-469F-381D-0B76-332E3C6BB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844717" y="2876551"/>
            <a:ext cx="914400" cy="914400"/>
          </a:xfrm>
          <a:prstGeom prst="rect">
            <a:avLst/>
          </a:prstGeom>
        </p:spPr>
      </p:pic>
      <p:pic>
        <p:nvPicPr>
          <p:cNvPr id="29" name="Graphic 28" descr="Arrow: Counter-clockwise curve with solid fill">
            <a:extLst>
              <a:ext uri="{FF2B5EF4-FFF2-40B4-BE49-F238E27FC236}">
                <a16:creationId xmlns:a16="http://schemas.microsoft.com/office/drawing/2014/main" id="{6B559D09-C4EE-441C-BFC4-4D6391725A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8972759" y="2876550"/>
            <a:ext cx="914400" cy="914400"/>
          </a:xfrm>
          <a:prstGeom prst="rect">
            <a:avLst/>
          </a:prstGeom>
        </p:spPr>
      </p:pic>
      <p:pic>
        <p:nvPicPr>
          <p:cNvPr id="33" name="Graphic 32" descr="Close with solid fill">
            <a:extLst>
              <a:ext uri="{FF2B5EF4-FFF2-40B4-BE49-F238E27FC236}">
                <a16:creationId xmlns:a16="http://schemas.microsoft.com/office/drawing/2014/main" id="{BE923E70-98EF-8524-20E2-C01FC29DCD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700000">
            <a:off x="9508606" y="1209673"/>
            <a:ext cx="457200" cy="457200"/>
          </a:xfrm>
          <a:prstGeom prst="rect">
            <a:avLst/>
          </a:prstGeom>
        </p:spPr>
      </p:pic>
      <p:grpSp>
        <p:nvGrpSpPr>
          <p:cNvPr id="35" name="Group 34">
            <a:extLst>
              <a:ext uri="{FF2B5EF4-FFF2-40B4-BE49-F238E27FC236}">
                <a16:creationId xmlns:a16="http://schemas.microsoft.com/office/drawing/2014/main" id="{CE521E31-CB3F-92FA-8140-711A7D5510F2}"/>
              </a:ext>
            </a:extLst>
          </p:cNvPr>
          <p:cNvGrpSpPr/>
          <p:nvPr/>
        </p:nvGrpSpPr>
        <p:grpSpPr>
          <a:xfrm>
            <a:off x="6415763" y="2868409"/>
            <a:ext cx="1210461" cy="914400"/>
            <a:chOff x="6415763" y="2868409"/>
            <a:chExt cx="1210461" cy="914400"/>
          </a:xfrm>
        </p:grpSpPr>
        <p:pic>
          <p:nvPicPr>
            <p:cNvPr id="30" name="Graphic 29" descr="Arrow: Counter-clockwise curve with solid fill">
              <a:extLst>
                <a:ext uri="{FF2B5EF4-FFF2-40B4-BE49-F238E27FC236}">
                  <a16:creationId xmlns:a16="http://schemas.microsoft.com/office/drawing/2014/main" id="{F02C610F-B08A-99EA-FC6E-6B4F039E66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6711824" y="2868409"/>
              <a:ext cx="914400" cy="914400"/>
            </a:xfrm>
            <a:prstGeom prst="rect">
              <a:avLst/>
            </a:prstGeom>
          </p:spPr>
        </p:pic>
        <p:pic>
          <p:nvPicPr>
            <p:cNvPr id="34" name="Graphic 33" descr="Ribbon with solid fill">
              <a:extLst>
                <a:ext uri="{FF2B5EF4-FFF2-40B4-BE49-F238E27FC236}">
                  <a16:creationId xmlns:a16="http://schemas.microsoft.com/office/drawing/2014/main" id="{103FF8C0-8F32-2B45-1D46-04C1AF4C36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763" y="3029548"/>
              <a:ext cx="592121" cy="592121"/>
            </a:xfrm>
            <a:prstGeom prst="rect">
              <a:avLst/>
            </a:prstGeom>
          </p:spPr>
        </p:pic>
      </p:grpSp>
    </p:spTree>
    <p:extLst>
      <p:ext uri="{BB962C8B-B14F-4D97-AF65-F5344CB8AC3E}">
        <p14:creationId xmlns:p14="http://schemas.microsoft.com/office/powerpoint/2010/main" val="335244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6969606" y="803431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4677171" y="8828193"/>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graphicFrame>
        <p:nvGraphicFramePr>
          <p:cNvPr id="8" name="Table 36">
            <a:extLst>
              <a:ext uri="{FF2B5EF4-FFF2-40B4-BE49-F238E27FC236}">
                <a16:creationId xmlns:a16="http://schemas.microsoft.com/office/drawing/2014/main" id="{86E9F6C6-3A36-7FA6-DAB2-DA7EB14BA10E}"/>
              </a:ext>
            </a:extLst>
          </p:cNvPr>
          <p:cNvGraphicFramePr>
            <a:graphicFrameLocks noGrp="1"/>
          </p:cNvGraphicFramePr>
          <p:nvPr>
            <p:extLst>
              <p:ext uri="{D42A27DB-BD31-4B8C-83A1-F6EECF244321}">
                <p14:modId xmlns:p14="http://schemas.microsoft.com/office/powerpoint/2010/main" val="3015348265"/>
              </p:ext>
            </p:extLst>
          </p:nvPr>
        </p:nvGraphicFramePr>
        <p:xfrm>
          <a:off x="3205345" y="7242414"/>
          <a:ext cx="1447196" cy="1952865"/>
        </p:xfrm>
        <a:graphic>
          <a:graphicData uri="http://schemas.openxmlformats.org/drawingml/2006/table">
            <a:tbl>
              <a:tblPr firstRow="1" bandRow="1">
                <a:tableStyleId>{5C22544A-7EE6-4342-B048-85BDC9FD1C3A}</a:tableStyleId>
              </a:tblPr>
              <a:tblGrid>
                <a:gridCol w="723598">
                  <a:extLst>
                    <a:ext uri="{9D8B030D-6E8A-4147-A177-3AD203B41FA5}">
                      <a16:colId xmlns:a16="http://schemas.microsoft.com/office/drawing/2014/main" val="874966252"/>
                    </a:ext>
                  </a:extLst>
                </a:gridCol>
                <a:gridCol w="723598">
                  <a:extLst>
                    <a:ext uri="{9D8B030D-6E8A-4147-A177-3AD203B41FA5}">
                      <a16:colId xmlns:a16="http://schemas.microsoft.com/office/drawing/2014/main" val="336547878"/>
                    </a:ext>
                  </a:extLst>
                </a:gridCol>
              </a:tblGrid>
              <a:tr h="216985">
                <a:tc gridSpan="2">
                  <a:txBody>
                    <a:bodyPr/>
                    <a:lstStyle/>
                    <a:p>
                      <a:pPr algn="ctr"/>
                      <a:r>
                        <a:rPr lang="en-GB" sz="700" dirty="0">
                          <a:latin typeface="Averta" panose="00000500000000000000" pitchFamily="50" charset="0"/>
                        </a:rPr>
                        <a:t>Initial Technologies</a:t>
                      </a:r>
                    </a:p>
                  </a:txBody>
                  <a:tcPr marL="29782" marR="29782" marT="14891" marB="14891"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216985">
                <a:tc>
                  <a:txBody>
                    <a:bodyPr/>
                    <a:lstStyle/>
                    <a:p>
                      <a:pPr algn="ctr"/>
                      <a:r>
                        <a:rPr lang="en-GB" sz="500" dirty="0">
                          <a:latin typeface="Averta" panose="00000500000000000000" pitchFamily="50" charset="0"/>
                        </a:rPr>
                        <a:t>Artificial Intelligence</a:t>
                      </a:r>
                    </a:p>
                  </a:txBody>
                  <a:tcPr marL="34924" marR="34924" marT="17462" marB="17462" anchor="ctr">
                    <a:solidFill>
                      <a:schemeClr val="bg1"/>
                    </a:solidFill>
                  </a:tcPr>
                </a:tc>
                <a:tc>
                  <a:txBody>
                    <a:bodyPr/>
                    <a:lstStyle/>
                    <a:p>
                      <a:pPr algn="ctr"/>
                      <a:r>
                        <a:rPr lang="en-GB" sz="500" dirty="0">
                          <a:latin typeface="Averta" panose="00000500000000000000" pitchFamily="50" charset="0"/>
                        </a:rPr>
                        <a:t>4D Printing</a:t>
                      </a:r>
                    </a:p>
                  </a:txBody>
                  <a:tcPr marL="34924" marR="34924" marT="17462" marB="17462" anchor="ctr">
                    <a:solidFill>
                      <a:schemeClr val="bg1"/>
                    </a:solidFill>
                  </a:tcPr>
                </a:tc>
                <a:extLst>
                  <a:ext uri="{0D108BD9-81ED-4DB2-BD59-A6C34878D82A}">
                    <a16:rowId xmlns:a16="http://schemas.microsoft.com/office/drawing/2014/main" val="4159522955"/>
                  </a:ext>
                </a:extLst>
              </a:tr>
              <a:tr h="216985">
                <a:tc>
                  <a:txBody>
                    <a:bodyPr/>
                    <a:lstStyle/>
                    <a:p>
                      <a:pPr algn="ctr"/>
                      <a:r>
                        <a:rPr lang="en-GB" sz="500" dirty="0">
                          <a:latin typeface="Averta" panose="00000500000000000000" pitchFamily="50" charset="0"/>
                        </a:rPr>
                        <a:t>Blockchain &amp; DLT</a:t>
                      </a:r>
                    </a:p>
                  </a:txBody>
                  <a:tcPr marL="34924" marR="34924" marT="17462" marB="17462" anchor="ctr">
                    <a:solidFill>
                      <a:schemeClr val="bg1"/>
                    </a:solidFill>
                  </a:tcPr>
                </a:tc>
                <a:tc>
                  <a:txBody>
                    <a:bodyPr/>
                    <a:lstStyle/>
                    <a:p>
                      <a:pPr algn="ctr"/>
                      <a:r>
                        <a:rPr lang="en-GB" sz="500" dirty="0">
                          <a:latin typeface="Averta" panose="00000500000000000000" pitchFamily="50" charset="0"/>
                        </a:rPr>
                        <a:t>Biotechnology</a:t>
                      </a:r>
                    </a:p>
                  </a:txBody>
                  <a:tcPr marL="34924" marR="34924" marT="17462" marB="17462" anchor="ctr">
                    <a:solidFill>
                      <a:schemeClr val="bg1"/>
                    </a:solidFill>
                  </a:tcPr>
                </a:tc>
                <a:extLst>
                  <a:ext uri="{0D108BD9-81ED-4DB2-BD59-A6C34878D82A}">
                    <a16:rowId xmlns:a16="http://schemas.microsoft.com/office/drawing/2014/main" val="3214136456"/>
                  </a:ext>
                </a:extLst>
              </a:tr>
              <a:tr h="216985">
                <a:tc>
                  <a:txBody>
                    <a:bodyPr/>
                    <a:lstStyle/>
                    <a:p>
                      <a:pPr algn="ctr"/>
                      <a:r>
                        <a:rPr lang="en-GB" sz="500" dirty="0">
                          <a:latin typeface="Averta" panose="00000500000000000000" pitchFamily="50" charset="0"/>
                        </a:rPr>
                        <a:t>IOT</a:t>
                      </a:r>
                    </a:p>
                  </a:txBody>
                  <a:tcPr marL="34924" marR="34924" marT="17462" marB="17462" anchor="ctr">
                    <a:solidFill>
                      <a:schemeClr val="bg1"/>
                    </a:solidFill>
                  </a:tcPr>
                </a:tc>
                <a:tc>
                  <a:txBody>
                    <a:bodyPr/>
                    <a:lstStyle/>
                    <a:p>
                      <a:pPr algn="ctr"/>
                      <a:r>
                        <a:rPr lang="en-GB" sz="500" dirty="0">
                          <a:latin typeface="Averta" panose="00000500000000000000" pitchFamily="50" charset="0"/>
                        </a:rPr>
                        <a:t>5G &amp; 6G</a:t>
                      </a:r>
                    </a:p>
                  </a:txBody>
                  <a:tcPr marL="34924" marR="34924" marT="17462" marB="17462" anchor="ctr">
                    <a:solidFill>
                      <a:schemeClr val="bg1"/>
                    </a:solidFill>
                  </a:tcPr>
                </a:tc>
                <a:extLst>
                  <a:ext uri="{0D108BD9-81ED-4DB2-BD59-A6C34878D82A}">
                    <a16:rowId xmlns:a16="http://schemas.microsoft.com/office/drawing/2014/main" val="2862720550"/>
                  </a:ext>
                </a:extLst>
              </a:tr>
              <a:tr h="216985">
                <a:tc>
                  <a:txBody>
                    <a:bodyPr/>
                    <a:lstStyle/>
                    <a:p>
                      <a:pPr algn="ctr"/>
                      <a:r>
                        <a:rPr lang="en-GB" sz="500" dirty="0">
                          <a:latin typeface="Averta" panose="00000500000000000000" pitchFamily="50" charset="0"/>
                        </a:rPr>
                        <a:t>Robotics &amp; RPA</a:t>
                      </a:r>
                    </a:p>
                  </a:txBody>
                  <a:tcPr marL="34924" marR="34924" marT="17462" marB="17462" anchor="ctr">
                    <a:solidFill>
                      <a:schemeClr val="bg1"/>
                    </a:solidFill>
                  </a:tcPr>
                </a:tc>
                <a:tc>
                  <a:txBody>
                    <a:bodyPr/>
                    <a:lstStyle/>
                    <a:p>
                      <a:pPr algn="ctr"/>
                      <a:r>
                        <a:rPr lang="en-GB" sz="500" dirty="0">
                          <a:latin typeface="Averta" panose="00000500000000000000" pitchFamily="50" charset="0"/>
                        </a:rPr>
                        <a:t>Graphene</a:t>
                      </a:r>
                    </a:p>
                  </a:txBody>
                  <a:tcPr marL="34924" marR="34924" marT="17462" marB="17462" anchor="ctr">
                    <a:solidFill>
                      <a:schemeClr val="bg1"/>
                    </a:solidFill>
                  </a:tcPr>
                </a:tc>
                <a:extLst>
                  <a:ext uri="{0D108BD9-81ED-4DB2-BD59-A6C34878D82A}">
                    <a16:rowId xmlns:a16="http://schemas.microsoft.com/office/drawing/2014/main" val="1956482908"/>
                  </a:ext>
                </a:extLst>
              </a:tr>
              <a:tr h="216985">
                <a:tc>
                  <a:txBody>
                    <a:bodyPr/>
                    <a:lstStyle/>
                    <a:p>
                      <a:pPr algn="ctr"/>
                      <a:r>
                        <a:rPr lang="en-GB" sz="500" dirty="0">
                          <a:latin typeface="Averta" panose="00000500000000000000" pitchFamily="50" charset="0"/>
                        </a:rPr>
                        <a:t>Spatial Computing</a:t>
                      </a:r>
                    </a:p>
                  </a:txBody>
                  <a:tcPr marL="34924" marR="34924" marT="17462" marB="17462" anchor="ctr">
                    <a:solidFill>
                      <a:schemeClr val="bg1"/>
                    </a:solidFill>
                  </a:tcPr>
                </a:tc>
                <a:tc>
                  <a:txBody>
                    <a:bodyPr/>
                    <a:lstStyle/>
                    <a:p>
                      <a:pPr algn="ctr"/>
                      <a:r>
                        <a:rPr lang="en-GB" sz="500" dirty="0">
                          <a:latin typeface="Averta" panose="00000500000000000000" pitchFamily="50" charset="0"/>
                        </a:rPr>
                        <a:t>Natural Language Processing</a:t>
                      </a:r>
                    </a:p>
                  </a:txBody>
                  <a:tcPr marL="34924" marR="34924" marT="17462" marB="17462" anchor="ctr">
                    <a:solidFill>
                      <a:schemeClr val="bg1"/>
                    </a:solidFill>
                  </a:tcPr>
                </a:tc>
                <a:extLst>
                  <a:ext uri="{0D108BD9-81ED-4DB2-BD59-A6C34878D82A}">
                    <a16:rowId xmlns:a16="http://schemas.microsoft.com/office/drawing/2014/main" val="3418500767"/>
                  </a:ext>
                </a:extLst>
              </a:tr>
              <a:tr h="216985">
                <a:tc>
                  <a:txBody>
                    <a:bodyPr/>
                    <a:lstStyle/>
                    <a:p>
                      <a:pPr algn="ctr"/>
                      <a:r>
                        <a:rPr lang="en-GB" sz="500" dirty="0">
                          <a:latin typeface="Averta" panose="00000500000000000000" pitchFamily="50" charset="0"/>
                        </a:rPr>
                        <a:t>Quantum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Advanced Data Processing</a:t>
                      </a:r>
                    </a:p>
                  </a:txBody>
                  <a:tcPr marL="34924" marR="34924" marT="17462" marB="17462" anchor="ctr">
                    <a:solidFill>
                      <a:schemeClr val="bg1"/>
                    </a:solidFill>
                  </a:tcPr>
                </a:tc>
                <a:extLst>
                  <a:ext uri="{0D108BD9-81ED-4DB2-BD59-A6C34878D82A}">
                    <a16:rowId xmlns:a16="http://schemas.microsoft.com/office/drawing/2014/main" val="3103830502"/>
                  </a:ext>
                </a:extLst>
              </a:tr>
              <a:tr h="216985">
                <a:tc>
                  <a:txBody>
                    <a:bodyPr/>
                    <a:lstStyle/>
                    <a:p>
                      <a:pPr algn="ctr"/>
                      <a:r>
                        <a:rPr lang="en-GB" sz="500" dirty="0">
                          <a:latin typeface="Averta" panose="00000500000000000000" pitchFamily="50" charset="0"/>
                        </a:rPr>
                        <a:t>Neural Links</a:t>
                      </a:r>
                    </a:p>
                  </a:txBody>
                  <a:tcPr marL="34924" marR="34924" marT="17462" marB="17462" anchor="ctr">
                    <a:solidFill>
                      <a:schemeClr val="bg1"/>
                    </a:solidFill>
                  </a:tcPr>
                </a:tc>
                <a:tc>
                  <a:txBody>
                    <a:bodyPr/>
                    <a:lstStyle/>
                    <a:p>
                      <a:pPr algn="ctr"/>
                      <a:r>
                        <a:rPr lang="en-GB" sz="500" dirty="0">
                          <a:latin typeface="Averta" panose="00000500000000000000" pitchFamily="50" charset="0"/>
                        </a:rPr>
                        <a:t>Cloud Computing</a:t>
                      </a:r>
                    </a:p>
                  </a:txBody>
                  <a:tcPr marL="34924" marR="34924" marT="17462" marB="17462" anchor="ctr">
                    <a:solidFill>
                      <a:schemeClr val="bg1"/>
                    </a:solidFill>
                  </a:tcPr>
                </a:tc>
                <a:extLst>
                  <a:ext uri="{0D108BD9-81ED-4DB2-BD59-A6C34878D82A}">
                    <a16:rowId xmlns:a16="http://schemas.microsoft.com/office/drawing/2014/main" val="3293856784"/>
                  </a:ext>
                </a:extLst>
              </a:tr>
              <a:tr h="2169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500" dirty="0">
                          <a:latin typeface="Averta" panose="00000500000000000000" pitchFamily="50" charset="0"/>
                        </a:rPr>
                        <a:t>Space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Crypto Agility</a:t>
                      </a:r>
                    </a:p>
                  </a:txBody>
                  <a:tcPr marL="34924" marR="34924" marT="17462" marB="17462" anchor="ctr">
                    <a:solidFill>
                      <a:schemeClr val="bg1"/>
                    </a:solidFill>
                  </a:tcPr>
                </a:tc>
                <a:extLst>
                  <a:ext uri="{0D108BD9-81ED-4DB2-BD59-A6C34878D82A}">
                    <a16:rowId xmlns:a16="http://schemas.microsoft.com/office/drawing/2014/main" val="3800260743"/>
                  </a:ext>
                </a:extLst>
              </a:tr>
            </a:tbl>
          </a:graphicData>
        </a:graphic>
      </p:graphicFrame>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8" name="Graphic 17" descr="Money with solid fill">
            <a:extLst>
              <a:ext uri="{FF2B5EF4-FFF2-40B4-BE49-F238E27FC236}">
                <a16:creationId xmlns:a16="http://schemas.microsoft.com/office/drawing/2014/main" id="{A7E1A455-1E73-3173-8DD9-1E4F3B1ED9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95589" y="2799045"/>
            <a:ext cx="1566192" cy="1566192"/>
          </a:xfrm>
          <a:prstGeom prst="rect">
            <a:avLst/>
          </a:prstGeom>
        </p:spPr>
      </p:pic>
      <p:sp>
        <p:nvSpPr>
          <p:cNvPr id="19" name="TextBox 18">
            <a:extLst>
              <a:ext uri="{FF2B5EF4-FFF2-40B4-BE49-F238E27FC236}">
                <a16:creationId xmlns:a16="http://schemas.microsoft.com/office/drawing/2014/main" id="{CAF48E30-B1EF-64B5-F386-85688EF3F8FD}"/>
              </a:ext>
            </a:extLst>
          </p:cNvPr>
          <p:cNvSpPr txBox="1"/>
          <p:nvPr/>
        </p:nvSpPr>
        <p:spPr>
          <a:xfrm>
            <a:off x="3597068" y="4612447"/>
            <a:ext cx="2163233" cy="1323439"/>
          </a:xfrm>
          <a:prstGeom prst="rect">
            <a:avLst/>
          </a:prstGeom>
          <a:noFill/>
        </p:spPr>
        <p:txBody>
          <a:bodyPr wrap="square" rtlCol="0">
            <a:spAutoFit/>
          </a:bodyPr>
          <a:lstStyle/>
          <a:p>
            <a:pPr algn="ctr"/>
            <a:r>
              <a:rPr lang="en-GB" sz="2000" dirty="0">
                <a:solidFill>
                  <a:schemeClr val="bg1"/>
                </a:solidFill>
                <a:latin typeface="Gotham Book" pitchFamily="50" charset="0"/>
              </a:rPr>
              <a:t>Budget for accreditations &amp; POC program</a:t>
            </a:r>
          </a:p>
        </p:txBody>
      </p:sp>
      <p:pic>
        <p:nvPicPr>
          <p:cNvPr id="21" name="Graphic 20" descr="Checkmark with solid fill">
            <a:extLst>
              <a:ext uri="{FF2B5EF4-FFF2-40B4-BE49-F238E27FC236}">
                <a16:creationId xmlns:a16="http://schemas.microsoft.com/office/drawing/2014/main" id="{7E6403CD-0DCD-2736-4CEC-7F3FE1EA5A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955" y="2799045"/>
            <a:ext cx="1566192" cy="1566192"/>
          </a:xfrm>
          <a:prstGeom prst="rect">
            <a:avLst/>
          </a:prstGeom>
        </p:spPr>
      </p:pic>
      <p:sp>
        <p:nvSpPr>
          <p:cNvPr id="22" name="TextBox 21">
            <a:extLst>
              <a:ext uri="{FF2B5EF4-FFF2-40B4-BE49-F238E27FC236}">
                <a16:creationId xmlns:a16="http://schemas.microsoft.com/office/drawing/2014/main" id="{687A434F-A915-EC00-EFE6-921D0D1EC755}"/>
              </a:ext>
            </a:extLst>
          </p:cNvPr>
          <p:cNvSpPr txBox="1"/>
          <p:nvPr/>
        </p:nvSpPr>
        <p:spPr>
          <a:xfrm>
            <a:off x="762434" y="4612446"/>
            <a:ext cx="2163233" cy="707886"/>
          </a:xfrm>
          <a:prstGeom prst="rect">
            <a:avLst/>
          </a:prstGeom>
          <a:noFill/>
        </p:spPr>
        <p:txBody>
          <a:bodyPr wrap="square" rtlCol="0">
            <a:spAutoFit/>
          </a:bodyPr>
          <a:lstStyle/>
          <a:p>
            <a:pPr algn="ctr"/>
            <a:r>
              <a:rPr lang="en-GB" sz="2000" dirty="0">
                <a:solidFill>
                  <a:schemeClr val="bg1"/>
                </a:solidFill>
                <a:latin typeface="Gotham Book" pitchFamily="50" charset="0"/>
              </a:rPr>
              <a:t>Approval on SIG direction</a:t>
            </a:r>
          </a:p>
        </p:txBody>
      </p:sp>
      <p:pic>
        <p:nvPicPr>
          <p:cNvPr id="24" name="Graphic 23" descr="Handshake with solid fill">
            <a:extLst>
              <a:ext uri="{FF2B5EF4-FFF2-40B4-BE49-F238E27FC236}">
                <a16:creationId xmlns:a16="http://schemas.microsoft.com/office/drawing/2014/main" id="{F869B5CD-D01A-E0DF-2207-168B866141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0223" y="2799044"/>
            <a:ext cx="1566191" cy="1566191"/>
          </a:xfrm>
          <a:prstGeom prst="rect">
            <a:avLst/>
          </a:prstGeom>
        </p:spPr>
      </p:pic>
      <p:sp>
        <p:nvSpPr>
          <p:cNvPr id="25" name="TextBox 24">
            <a:extLst>
              <a:ext uri="{FF2B5EF4-FFF2-40B4-BE49-F238E27FC236}">
                <a16:creationId xmlns:a16="http://schemas.microsoft.com/office/drawing/2014/main" id="{9452A284-72D2-7E47-03F6-28BC3DA20D4E}"/>
              </a:ext>
            </a:extLst>
          </p:cNvPr>
          <p:cNvSpPr txBox="1"/>
          <p:nvPr/>
        </p:nvSpPr>
        <p:spPr>
          <a:xfrm>
            <a:off x="6431701" y="4612446"/>
            <a:ext cx="2163233" cy="1631216"/>
          </a:xfrm>
          <a:prstGeom prst="rect">
            <a:avLst/>
          </a:prstGeom>
          <a:noFill/>
        </p:spPr>
        <p:txBody>
          <a:bodyPr wrap="square" rtlCol="0">
            <a:spAutoFit/>
          </a:bodyPr>
          <a:lstStyle/>
          <a:p>
            <a:pPr algn="ctr"/>
            <a:r>
              <a:rPr lang="en-GB" sz="2000" dirty="0">
                <a:solidFill>
                  <a:schemeClr val="bg1"/>
                </a:solidFill>
                <a:latin typeface="Gotham Book" pitchFamily="50" charset="0"/>
              </a:rPr>
              <a:t>Support to agree Support Services with pre-approved Vendors</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64855"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9266333" y="4612446"/>
            <a:ext cx="2163233" cy="1015663"/>
          </a:xfrm>
          <a:prstGeom prst="rect">
            <a:avLst/>
          </a:prstGeom>
          <a:noFill/>
        </p:spPr>
        <p:txBody>
          <a:bodyPr wrap="square" rtlCol="0">
            <a:spAutoFit/>
          </a:bodyPr>
          <a:lstStyle/>
          <a:p>
            <a:pPr algn="ctr"/>
            <a:r>
              <a:rPr lang="en-GB" sz="2000" dirty="0">
                <a:solidFill>
                  <a:schemeClr val="bg1"/>
                </a:solidFill>
                <a:latin typeface="Gotham Book" pitchFamily="50" charset="0"/>
              </a:rPr>
              <a:t>Participation from people on this call</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11"/>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3610109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B2DCDF-2A84-2F9B-3D50-0A2F6EDDE2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044226" y="1016135"/>
            <a:ext cx="3702996" cy="3702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918BCF-A2B3-6884-D347-46BC942FD2D4}"/>
              </a:ext>
            </a:extLst>
          </p:cNvPr>
          <p:cNvSpPr txBox="1"/>
          <p:nvPr/>
        </p:nvSpPr>
        <p:spPr>
          <a:xfrm>
            <a:off x="1044226" y="5038442"/>
            <a:ext cx="3186770" cy="954107"/>
          </a:xfrm>
          <a:prstGeom prst="rect">
            <a:avLst/>
          </a:prstGeom>
          <a:noFill/>
        </p:spPr>
        <p:txBody>
          <a:bodyPr wrap="none" rtlCol="0">
            <a:spAutoFit/>
          </a:bodyPr>
          <a:lstStyle/>
          <a:p>
            <a:r>
              <a:rPr lang="en-GB" sz="2800" b="1" dirty="0">
                <a:solidFill>
                  <a:schemeClr val="bg1"/>
                </a:solidFill>
                <a:latin typeface="Gotham Book" pitchFamily="50" charset="0"/>
              </a:rPr>
              <a:t>Peter Smulovics</a:t>
            </a:r>
          </a:p>
          <a:p>
            <a:r>
              <a:rPr lang="en-GB" sz="2800" dirty="0">
                <a:solidFill>
                  <a:schemeClr val="bg1"/>
                </a:solidFill>
                <a:latin typeface="Gotham Book" pitchFamily="50" charset="0"/>
              </a:rPr>
              <a:t>Morgan Stanley</a:t>
            </a:r>
          </a:p>
        </p:txBody>
      </p:sp>
      <p:sp>
        <p:nvSpPr>
          <p:cNvPr id="4" name="TextBox 3">
            <a:extLst>
              <a:ext uri="{FF2B5EF4-FFF2-40B4-BE49-F238E27FC236}">
                <a16:creationId xmlns:a16="http://schemas.microsoft.com/office/drawing/2014/main" id="{4E7DFF99-5146-29C6-2E04-5F4F4DF4F596}"/>
              </a:ext>
            </a:extLst>
          </p:cNvPr>
          <p:cNvSpPr txBox="1"/>
          <p:nvPr/>
        </p:nvSpPr>
        <p:spPr>
          <a:xfrm>
            <a:off x="5534526" y="1016135"/>
            <a:ext cx="6047874" cy="5509200"/>
          </a:xfrm>
          <a:prstGeom prst="rect">
            <a:avLst/>
          </a:prstGeom>
          <a:noFill/>
        </p:spPr>
        <p:txBody>
          <a:bodyPr wrap="square" rtlCol="0">
            <a:spAutoFit/>
          </a:bodyPr>
          <a:lstStyle/>
          <a:p>
            <a:r>
              <a:rPr lang="en-GB" sz="1600" dirty="0">
                <a:solidFill>
                  <a:schemeClr val="bg1"/>
                </a:solidFill>
                <a:latin typeface="Gotham Book" pitchFamily="50" charset="0"/>
              </a:rPr>
              <a:t>Peter Smulovics is an Executive Director of Enterprise Application Infrastructure focusing on Microsoft technologies at Morgan Stanley.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publicist for IDG and for Architecture Journal; author and co-author of several books and a returning presenter on TechEd, </a:t>
            </a:r>
            <a:r>
              <a:rPr lang="en-GB" sz="1600" dirty="0" err="1">
                <a:solidFill>
                  <a:schemeClr val="bg1"/>
                </a:solidFill>
                <a:latin typeface="Gotham Book" pitchFamily="50" charset="0"/>
              </a:rPr>
              <a:t>DevDays</a:t>
            </a:r>
            <a:r>
              <a:rPr lang="en-GB" sz="1600" dirty="0">
                <a:solidFill>
                  <a:schemeClr val="bg1"/>
                </a:solidFill>
                <a:latin typeface="Gotham Book" pitchFamily="50" charset="0"/>
              </a:rPr>
              <a:t>, </a:t>
            </a:r>
            <a:r>
              <a:rPr lang="en-GB" sz="1600" dirty="0" err="1">
                <a:solidFill>
                  <a:schemeClr val="bg1"/>
                </a:solidFill>
                <a:latin typeface="Gotham Book" pitchFamily="50" charset="0"/>
              </a:rPr>
              <a:t>Techready</a:t>
            </a:r>
            <a:r>
              <a:rPr lang="en-GB" sz="1600" dirty="0">
                <a:solidFill>
                  <a:schemeClr val="bg1"/>
                </a:solidFill>
                <a:latin typeface="Gotham Book" pitchFamily="50" charset="0"/>
              </a:rPr>
              <a:t>, Agile </a:t>
            </a:r>
            <a:r>
              <a:rPr lang="en-GB" sz="1600" dirty="0" err="1">
                <a:solidFill>
                  <a:schemeClr val="bg1"/>
                </a:solidFill>
                <a:latin typeface="Gotham Book" pitchFamily="50" charset="0"/>
              </a:rPr>
              <a:t>DevCon</a:t>
            </a:r>
            <a:r>
              <a:rPr lang="en-GB" sz="1600" dirty="0">
                <a:solidFill>
                  <a:schemeClr val="bg1"/>
                </a:solidFill>
                <a:latin typeface="Gotham Book" pitchFamily="50" charset="0"/>
              </a:rPr>
              <a:t>, TechNet.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founder member of </a:t>
            </a:r>
            <a:r>
              <a:rPr lang="en-GB" sz="1600" dirty="0" err="1">
                <a:solidFill>
                  <a:schemeClr val="bg1"/>
                </a:solidFill>
                <a:latin typeface="Gotham Book" pitchFamily="50" charset="0"/>
              </a:rPr>
              <a:t>AgileAlliance</a:t>
            </a:r>
            <a:r>
              <a:rPr lang="en-GB" sz="1600" dirty="0">
                <a:solidFill>
                  <a:schemeClr val="bg1"/>
                </a:solidFill>
                <a:latin typeface="Gotham Book" pitchFamily="50" charset="0"/>
              </a:rPr>
              <a:t>, Architecture Forum, Architect Academy and .NET forum, Technical Lead on several OSS projects like Novell/JBoss’ Hibernate, Apache Velocity and similar. He is Microsoft, Ariba, JBoss, and </a:t>
            </a:r>
            <a:r>
              <a:rPr lang="en-GB" sz="1600" dirty="0" err="1">
                <a:solidFill>
                  <a:schemeClr val="bg1"/>
                </a:solidFill>
                <a:latin typeface="Gotham Book" pitchFamily="50" charset="0"/>
              </a:rPr>
              <a:t>SiteCore</a:t>
            </a:r>
            <a:r>
              <a:rPr lang="en-GB" sz="1600" dirty="0">
                <a:solidFill>
                  <a:schemeClr val="bg1"/>
                </a:solidFill>
                <a:latin typeface="Gotham Book" pitchFamily="50" charset="0"/>
              </a:rPr>
              <a:t> certified and also a trainer on several technologies. Working in IT since 1995, has project experience in different fields (FMCG, public, financial, energy, telecom, pharmaceutical, mobile, music, security).</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worked at Compaq as Oracle DBA, worked at Microsoft on C#, .NET, Dynamics, Visual Studio .NET, SQL Server, Office, ASP.NET, Entity Framework, and Azure, and is the main organizer for the FSI Autism Hackathon.</a:t>
            </a:r>
          </a:p>
        </p:txBody>
      </p:sp>
    </p:spTree>
    <p:extLst>
      <p:ext uri="{BB962C8B-B14F-4D97-AF65-F5344CB8AC3E}">
        <p14:creationId xmlns:p14="http://schemas.microsoft.com/office/powerpoint/2010/main" val="1506785818"/>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3F087C5-7182-30A5-25C7-6364C862D542}"/>
              </a:ext>
            </a:extLst>
          </p:cNvPr>
          <p:cNvPicPr>
            <a:picLocks noChangeAspect="1"/>
          </p:cNvPicPr>
          <p:nvPr/>
        </p:nvPicPr>
        <p:blipFill rotWithShape="1">
          <a:blip r:embed="rId2">
            <a:extLst>
              <a:ext uri="{28A0092B-C50C-407E-A947-70E740481C1C}">
                <a14:useLocalDpi xmlns:a14="http://schemas.microsoft.com/office/drawing/2010/main" val="0"/>
              </a:ext>
            </a:extLst>
          </a:blip>
          <a:srcRect l="43500" t="-1" r="21074" b="46862"/>
          <a:stretch/>
        </p:blipFill>
        <p:spPr>
          <a:xfrm>
            <a:off x="1044226" y="1016135"/>
            <a:ext cx="3702996" cy="3702996"/>
          </a:xfrm>
          <a:prstGeom prst="rect">
            <a:avLst/>
          </a:prstGeom>
        </p:spPr>
      </p:pic>
      <p:sp>
        <p:nvSpPr>
          <p:cNvPr id="3" name="TextBox 2">
            <a:extLst>
              <a:ext uri="{FF2B5EF4-FFF2-40B4-BE49-F238E27FC236}">
                <a16:creationId xmlns:a16="http://schemas.microsoft.com/office/drawing/2014/main" id="{21B62001-7E3E-5DD1-1438-E1DA6B56CCE4}"/>
              </a:ext>
            </a:extLst>
          </p:cNvPr>
          <p:cNvSpPr txBox="1"/>
          <p:nvPr/>
        </p:nvSpPr>
        <p:spPr>
          <a:xfrm>
            <a:off x="1044226" y="5038442"/>
            <a:ext cx="3265702" cy="954107"/>
          </a:xfrm>
          <a:prstGeom prst="rect">
            <a:avLst/>
          </a:prstGeom>
          <a:noFill/>
        </p:spPr>
        <p:txBody>
          <a:bodyPr wrap="none" rtlCol="0">
            <a:spAutoFit/>
          </a:bodyPr>
          <a:lstStyle/>
          <a:p>
            <a:r>
              <a:rPr lang="en-GB" sz="2800" b="1" dirty="0">
                <a:solidFill>
                  <a:schemeClr val="bg1"/>
                </a:solidFill>
                <a:latin typeface="Gotham Book" pitchFamily="50" charset="0"/>
              </a:rPr>
              <a:t>Patrick Downing</a:t>
            </a:r>
          </a:p>
          <a:p>
            <a:r>
              <a:rPr lang="en-GB" sz="2800" dirty="0">
                <a:solidFill>
                  <a:schemeClr val="bg1"/>
                </a:solidFill>
                <a:latin typeface="Gotham Book" pitchFamily="50" charset="0"/>
              </a:rPr>
              <a:t>Morgan Stanley</a:t>
            </a:r>
          </a:p>
        </p:txBody>
      </p:sp>
      <p:sp>
        <p:nvSpPr>
          <p:cNvPr id="4" name="TextBox 3">
            <a:extLst>
              <a:ext uri="{FF2B5EF4-FFF2-40B4-BE49-F238E27FC236}">
                <a16:creationId xmlns:a16="http://schemas.microsoft.com/office/drawing/2014/main" id="{FBD2D801-F5BD-DD9F-FD7C-1901BD9AE1F0}"/>
              </a:ext>
            </a:extLst>
          </p:cNvPr>
          <p:cNvSpPr txBox="1"/>
          <p:nvPr/>
        </p:nvSpPr>
        <p:spPr>
          <a:xfrm>
            <a:off x="5534526" y="474345"/>
            <a:ext cx="6047874" cy="5909310"/>
          </a:xfrm>
          <a:prstGeom prst="rect">
            <a:avLst/>
          </a:prstGeom>
          <a:noFill/>
        </p:spPr>
        <p:txBody>
          <a:bodyPr wrap="square" rtlCol="0">
            <a:spAutoFit/>
          </a:bodyPr>
          <a:lstStyle/>
          <a:p>
            <a:r>
              <a:rPr lang="en-GB" dirty="0">
                <a:solidFill>
                  <a:schemeClr val="bg1"/>
                </a:solidFill>
                <a:latin typeface="Gotham Book" pitchFamily="50" charset="0"/>
              </a:rPr>
              <a:t>Patrick Downing is a Vice President of Identity and Access Management focusing on strategic, core infrastructure initiatives across Morgan Stanley. </a:t>
            </a:r>
          </a:p>
          <a:p>
            <a:endParaRPr lang="en-GB" dirty="0">
              <a:solidFill>
                <a:schemeClr val="bg1"/>
              </a:solidFill>
              <a:latin typeface="Gotham Book" pitchFamily="50" charset="0"/>
            </a:endParaRPr>
          </a:p>
          <a:p>
            <a:r>
              <a:rPr lang="en-GB" dirty="0">
                <a:solidFill>
                  <a:schemeClr val="bg1"/>
                </a:solidFill>
                <a:latin typeface="Gotham Book" pitchFamily="50" charset="0"/>
              </a:rPr>
              <a:t>He has helped establish and now leads the Quantum Technology efforts at Morgan Stanley, focusing on near-term use case identification and implementation. </a:t>
            </a:r>
          </a:p>
          <a:p>
            <a:endParaRPr lang="en-GB" dirty="0">
              <a:solidFill>
                <a:schemeClr val="bg1"/>
              </a:solidFill>
              <a:latin typeface="Gotham Book" pitchFamily="50" charset="0"/>
            </a:endParaRPr>
          </a:p>
          <a:p>
            <a:r>
              <a:rPr lang="en-GB" dirty="0">
                <a:solidFill>
                  <a:schemeClr val="bg1"/>
                </a:solidFill>
                <a:latin typeface="Gotham Book" pitchFamily="50" charset="0"/>
              </a:rPr>
              <a:t>Recognized as a Quantum Computing Qiskit Advocate, he has set up longer term workforce education programs across Morgan Stanley to cross-pollinate Business Functions with Quantum Computing technologies. </a:t>
            </a:r>
          </a:p>
          <a:p>
            <a:endParaRPr lang="en-GB" dirty="0">
              <a:solidFill>
                <a:schemeClr val="bg1"/>
              </a:solidFill>
              <a:latin typeface="Gotham Book" pitchFamily="50" charset="0"/>
            </a:endParaRPr>
          </a:p>
          <a:p>
            <a:r>
              <a:rPr lang="en-GB" dirty="0">
                <a:solidFill>
                  <a:schemeClr val="bg1"/>
                </a:solidFill>
                <a:latin typeface="Gotham Book" pitchFamily="50" charset="0"/>
              </a:rPr>
              <a:t>Patrick earned a bachelor's degree in computer science from Oakland University, a master's degree in information security from Nova Southeastern University, and has multiple professional accreditations in Cyber Security, Finance, and Quantum Technologies. </a:t>
            </a:r>
          </a:p>
        </p:txBody>
      </p:sp>
      <p:cxnSp>
        <p:nvCxnSpPr>
          <p:cNvPr id="2" name="Straight Connector 1">
            <a:extLst>
              <a:ext uri="{FF2B5EF4-FFF2-40B4-BE49-F238E27FC236}">
                <a16:creationId xmlns:a16="http://schemas.microsoft.com/office/drawing/2014/main" id="{9773134D-E624-56CF-ADFC-C4819C58D5D7}"/>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956952-BEBC-A5CC-FD6D-9F0626A3F70F}"/>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4C3505-44A5-F643-01C9-82078B1C1828}"/>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06252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ED21F-CFA6-0867-D35B-2CEA5D17C25D}"/>
              </a:ext>
            </a:extLst>
          </p:cNvPr>
          <p:cNvSpPr txBox="1"/>
          <p:nvPr/>
        </p:nvSpPr>
        <p:spPr>
          <a:xfrm>
            <a:off x="124043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1305601"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593EB8-7076-F41C-91E1-B5E6393A631F}"/>
              </a:ext>
            </a:extLst>
          </p:cNvPr>
          <p:cNvCxnSpPr>
            <a:cxnSpLocks/>
          </p:cNvCxnSpPr>
          <p:nvPr/>
        </p:nvCxnSpPr>
        <p:spPr>
          <a:xfrm flipH="1">
            <a:off x="4197457" y="-72566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031B8D-8649-E9FD-7AA7-6CE06F255CFE}"/>
              </a:ext>
            </a:extLst>
          </p:cNvPr>
          <p:cNvCxnSpPr>
            <a:cxnSpLocks/>
          </p:cNvCxnSpPr>
          <p:nvPr/>
        </p:nvCxnSpPr>
        <p:spPr>
          <a:xfrm flipH="1">
            <a:off x="7567035"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sp>
        <p:nvSpPr>
          <p:cNvPr id="12" name="TextBox 11">
            <a:extLst>
              <a:ext uri="{FF2B5EF4-FFF2-40B4-BE49-F238E27FC236}">
                <a16:creationId xmlns:a16="http://schemas.microsoft.com/office/drawing/2014/main" id="{B375B12D-DE34-72A7-4168-A0DE3B945264}"/>
              </a:ext>
            </a:extLst>
          </p:cNvPr>
          <p:cNvSpPr txBox="1"/>
          <p:nvPr/>
        </p:nvSpPr>
        <p:spPr>
          <a:xfrm rot="18900000">
            <a:off x="3452709" y="323253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13" name="TextBox 12">
            <a:extLst>
              <a:ext uri="{FF2B5EF4-FFF2-40B4-BE49-F238E27FC236}">
                <a16:creationId xmlns:a16="http://schemas.microsoft.com/office/drawing/2014/main" id="{8C99466D-2A84-B7A4-C9F2-8A787CAE51BA}"/>
              </a:ext>
            </a:extLst>
          </p:cNvPr>
          <p:cNvSpPr txBox="1"/>
          <p:nvPr/>
        </p:nvSpPr>
        <p:spPr>
          <a:xfrm rot="18900000">
            <a:off x="6679410" y="3227588"/>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cxnSp>
        <p:nvCxnSpPr>
          <p:cNvPr id="14" name="Straight Connector 13">
            <a:extLst>
              <a:ext uri="{FF2B5EF4-FFF2-40B4-BE49-F238E27FC236}">
                <a16:creationId xmlns:a16="http://schemas.microsoft.com/office/drawing/2014/main" id="{E6D14099-3E3F-75AA-20BD-95451065398C}"/>
              </a:ext>
            </a:extLst>
          </p:cNvPr>
          <p:cNvCxnSpPr/>
          <p:nvPr/>
        </p:nvCxnSpPr>
        <p:spPr>
          <a:xfrm flipH="1">
            <a:off x="10861029"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BC15F9-A838-BC32-E5D1-3A0139D4F138}"/>
              </a:ext>
            </a:extLst>
          </p:cNvPr>
          <p:cNvCxnSpPr/>
          <p:nvPr/>
        </p:nvCxnSpPr>
        <p:spPr>
          <a:xfrm flipH="1">
            <a:off x="11749186"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33443B-1ED1-B226-8492-6537E2839505}"/>
              </a:ext>
            </a:extLst>
          </p:cNvPr>
          <p:cNvCxnSpPr/>
          <p:nvPr/>
        </p:nvCxnSpPr>
        <p:spPr>
          <a:xfrm flipH="1">
            <a:off x="12637343" y="-40967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FCEA9A-CDE9-03C4-C0EE-00796720FC54}"/>
              </a:ext>
            </a:extLst>
          </p:cNvPr>
          <p:cNvSpPr txBox="1"/>
          <p:nvPr/>
        </p:nvSpPr>
        <p:spPr>
          <a:xfrm>
            <a:off x="8180640" y="7371500"/>
            <a:ext cx="3801810" cy="1200329"/>
          </a:xfrm>
          <a:prstGeom prst="rect">
            <a:avLst/>
          </a:prstGeom>
          <a:noFill/>
        </p:spPr>
        <p:txBody>
          <a:bodyPr wrap="none" rtlCol="0">
            <a:spAutoFit/>
          </a:bodyPr>
          <a:lstStyle/>
          <a:p>
            <a:r>
              <a:rPr lang="en-GB" sz="7200" dirty="0">
                <a:solidFill>
                  <a:schemeClr val="bg1"/>
                </a:solidFill>
                <a:latin typeface="Gotham Book" pitchFamily="50" charset="0"/>
              </a:rPr>
              <a:t>1. Vision</a:t>
            </a:r>
          </a:p>
        </p:txBody>
      </p:sp>
      <p:graphicFrame>
        <p:nvGraphicFramePr>
          <p:cNvPr id="21" name="Table 36">
            <a:extLst>
              <a:ext uri="{FF2B5EF4-FFF2-40B4-BE49-F238E27FC236}">
                <a16:creationId xmlns:a16="http://schemas.microsoft.com/office/drawing/2014/main" id="{DCE4C76E-1FEC-E80E-87DA-54D623F4C454}"/>
              </a:ext>
            </a:extLst>
          </p:cNvPr>
          <p:cNvGraphicFramePr>
            <a:graphicFrameLocks noGrp="1"/>
          </p:cNvGraphicFramePr>
          <p:nvPr>
            <p:extLst>
              <p:ext uri="{D42A27DB-BD31-4B8C-83A1-F6EECF244321}">
                <p14:modId xmlns:p14="http://schemas.microsoft.com/office/powerpoint/2010/main" val="3744859203"/>
              </p:ext>
            </p:extLst>
          </p:nvPr>
        </p:nvGraphicFramePr>
        <p:xfrm>
          <a:off x="13394135" y="471896"/>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pic>
        <p:nvPicPr>
          <p:cNvPr id="4" name="Picture 3">
            <a:extLst>
              <a:ext uri="{FF2B5EF4-FFF2-40B4-BE49-F238E27FC236}">
                <a16:creationId xmlns:a16="http://schemas.microsoft.com/office/drawing/2014/main" id="{9CD51D1F-D0FB-BC7C-C1AB-D5E0FB34B8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2192148" y="0"/>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566A19F-C47C-D8DD-1851-2FF4D80CAA81}"/>
              </a:ext>
            </a:extLst>
          </p:cNvPr>
          <p:cNvPicPr>
            <a:picLocks noChangeAspect="1"/>
          </p:cNvPicPr>
          <p:nvPr/>
        </p:nvPicPr>
        <p:blipFill>
          <a:blip r:embed="rId3"/>
          <a:stretch>
            <a:fillRect/>
          </a:stretch>
        </p:blipFill>
        <p:spPr>
          <a:xfrm>
            <a:off x="1044226" y="370901"/>
            <a:ext cx="1403926" cy="209600"/>
          </a:xfrm>
          <a:prstGeom prst="rect">
            <a:avLst/>
          </a:prstGeom>
        </p:spPr>
      </p:pic>
      <p:pic>
        <p:nvPicPr>
          <p:cNvPr id="6" name="Picture 5">
            <a:extLst>
              <a:ext uri="{FF2B5EF4-FFF2-40B4-BE49-F238E27FC236}">
                <a16:creationId xmlns:a16="http://schemas.microsoft.com/office/drawing/2014/main" id="{0256FDB6-6C7E-D263-488B-1CC908A3E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7" name="Straight Connector 6">
            <a:extLst>
              <a:ext uri="{FF2B5EF4-FFF2-40B4-BE49-F238E27FC236}">
                <a16:creationId xmlns:a16="http://schemas.microsoft.com/office/drawing/2014/main" id="{A978188E-7033-26C3-CB6F-223D8F57D80C}"/>
              </a:ext>
            </a:extLst>
          </p:cNvPr>
          <p:cNvCxnSpPr>
            <a:cxnSpLocks/>
          </p:cNvCxnSpPr>
          <p:nvPr/>
        </p:nvCxnSpPr>
        <p:spPr>
          <a:xfrm flipH="1">
            <a:off x="-9900081" y="1804892"/>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DBC836-836D-6BB9-9F8D-9D2EB22CCD85}"/>
              </a:ext>
            </a:extLst>
          </p:cNvPr>
          <p:cNvSpPr txBox="1"/>
          <p:nvPr/>
        </p:nvSpPr>
        <p:spPr>
          <a:xfrm>
            <a:off x="-6528734" y="1204727"/>
            <a:ext cx="5729325" cy="1200329"/>
          </a:xfrm>
          <a:prstGeom prst="rect">
            <a:avLst/>
          </a:prstGeom>
          <a:noFill/>
        </p:spPr>
        <p:txBody>
          <a:bodyPr wrap="none" rtlCol="0">
            <a:spAutoFit/>
          </a:bodyPr>
          <a:lstStyle/>
          <a:p>
            <a:r>
              <a:rPr lang="en-GB" sz="7200" dirty="0">
                <a:solidFill>
                  <a:srgbClr val="0086BF"/>
                </a:solidFill>
                <a:latin typeface="Gotham Book" pitchFamily="50" charset="0"/>
              </a:rPr>
              <a:t>Background</a:t>
            </a:r>
          </a:p>
        </p:txBody>
      </p:sp>
    </p:spTree>
    <p:extLst>
      <p:ext uri="{BB962C8B-B14F-4D97-AF65-F5344CB8AC3E}">
        <p14:creationId xmlns:p14="http://schemas.microsoft.com/office/powerpoint/2010/main" val="12802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cxnSp>
        <p:nvCxnSpPr>
          <p:cNvPr id="2" name="Straight Connector 1">
            <a:extLst>
              <a:ext uri="{FF2B5EF4-FFF2-40B4-BE49-F238E27FC236}">
                <a16:creationId xmlns:a16="http://schemas.microsoft.com/office/drawing/2014/main" id="{214091F8-D83E-1E46-A69D-60483A957F06}"/>
              </a:ext>
            </a:extLst>
          </p:cNvPr>
          <p:cNvCxnSpPr>
            <a:cxnSpLocks/>
          </p:cNvCxnSpPr>
          <p:nvPr/>
        </p:nvCxnSpPr>
        <p:spPr>
          <a:xfrm flipH="1">
            <a:off x="10864957" y="-748841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D2E75FC-8589-F4A5-8611-4CF01E04ABEB}"/>
              </a:ext>
            </a:extLst>
          </p:cNvPr>
          <p:cNvCxnSpPr>
            <a:cxnSpLocks/>
          </p:cNvCxnSpPr>
          <p:nvPr/>
        </p:nvCxnSpPr>
        <p:spPr>
          <a:xfrm flipH="1">
            <a:off x="14234535" y="-755683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7BE4FFB-E271-DD89-03DC-AD3C2A8050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6C5FCA-72AD-F588-D29D-0D8FA59B40E9}"/>
              </a:ext>
            </a:extLst>
          </p:cNvPr>
          <p:cNvPicPr>
            <a:picLocks noChangeAspect="1"/>
          </p:cNvPicPr>
          <p:nvPr/>
        </p:nvPicPr>
        <p:blipFill>
          <a:blip r:embed="rId3"/>
          <a:stretch>
            <a:fillRect/>
          </a:stretch>
        </p:blipFill>
        <p:spPr>
          <a:xfrm>
            <a:off x="1044226" y="370901"/>
            <a:ext cx="1403926" cy="209600"/>
          </a:xfrm>
          <a:prstGeom prst="rect">
            <a:avLst/>
          </a:prstGeom>
        </p:spPr>
      </p:pic>
      <p:pic>
        <p:nvPicPr>
          <p:cNvPr id="7" name="Picture 6">
            <a:extLst>
              <a:ext uri="{FF2B5EF4-FFF2-40B4-BE49-F238E27FC236}">
                <a16:creationId xmlns:a16="http://schemas.microsoft.com/office/drawing/2014/main" id="{FCACE266-5D18-5618-A76E-0C726CC4A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1" name="TextBox 10">
            <a:extLst>
              <a:ext uri="{FF2B5EF4-FFF2-40B4-BE49-F238E27FC236}">
                <a16:creationId xmlns:a16="http://schemas.microsoft.com/office/drawing/2014/main" id="{7B1E5C12-49DD-DD72-3D10-BCC2423D6770}"/>
              </a:ext>
            </a:extLst>
          </p:cNvPr>
          <p:cNvSpPr txBox="1"/>
          <p:nvPr/>
        </p:nvSpPr>
        <p:spPr>
          <a:xfrm>
            <a:off x="5245689" y="2063295"/>
            <a:ext cx="6549747" cy="584775"/>
          </a:xfrm>
          <a:prstGeom prst="rect">
            <a:avLst/>
          </a:prstGeom>
          <a:noFill/>
        </p:spPr>
        <p:txBody>
          <a:bodyPr wrap="square" rtlCol="0">
            <a:spAutoFit/>
          </a:bodyPr>
          <a:lstStyle/>
          <a:p>
            <a:pPr algn="ctr"/>
            <a:r>
              <a:rPr lang="en-GB" sz="3200" i="1" dirty="0">
                <a:solidFill>
                  <a:schemeClr val="bg1"/>
                </a:solidFill>
                <a:latin typeface="Gotham Book" pitchFamily="50" charset="0"/>
              </a:rPr>
              <a:t>“Tell me, and I forget</a:t>
            </a:r>
          </a:p>
        </p:txBody>
      </p:sp>
      <p:sp>
        <p:nvSpPr>
          <p:cNvPr id="13" name="TextBox 12">
            <a:extLst>
              <a:ext uri="{FF2B5EF4-FFF2-40B4-BE49-F238E27FC236}">
                <a16:creationId xmlns:a16="http://schemas.microsoft.com/office/drawing/2014/main" id="{691EA085-40AA-EE63-F397-8951BCDCF773}"/>
              </a:ext>
            </a:extLst>
          </p:cNvPr>
          <p:cNvSpPr txBox="1"/>
          <p:nvPr/>
        </p:nvSpPr>
        <p:spPr>
          <a:xfrm>
            <a:off x="5245690" y="3036585"/>
            <a:ext cx="6549747" cy="584775"/>
          </a:xfrm>
          <a:prstGeom prst="rect">
            <a:avLst/>
          </a:prstGeom>
          <a:noFill/>
        </p:spPr>
        <p:txBody>
          <a:bodyPr wrap="square">
            <a:spAutoFit/>
          </a:bodyPr>
          <a:lstStyle/>
          <a:p>
            <a:pPr algn="ctr"/>
            <a:r>
              <a:rPr lang="en-GB" sz="3200" i="1" dirty="0">
                <a:solidFill>
                  <a:schemeClr val="bg1"/>
                </a:solidFill>
                <a:latin typeface="Gotham Book" pitchFamily="50" charset="0"/>
              </a:rPr>
              <a:t>Teach me, and I may remember</a:t>
            </a:r>
          </a:p>
        </p:txBody>
      </p:sp>
      <p:sp>
        <p:nvSpPr>
          <p:cNvPr id="15" name="TextBox 14">
            <a:extLst>
              <a:ext uri="{FF2B5EF4-FFF2-40B4-BE49-F238E27FC236}">
                <a16:creationId xmlns:a16="http://schemas.microsoft.com/office/drawing/2014/main" id="{A9129A5F-A3F5-60BC-384B-FE03578E5B3B}"/>
              </a:ext>
            </a:extLst>
          </p:cNvPr>
          <p:cNvSpPr txBox="1"/>
          <p:nvPr/>
        </p:nvSpPr>
        <p:spPr>
          <a:xfrm>
            <a:off x="5245689" y="4009875"/>
            <a:ext cx="6549748" cy="584775"/>
          </a:xfrm>
          <a:prstGeom prst="rect">
            <a:avLst/>
          </a:prstGeom>
          <a:noFill/>
        </p:spPr>
        <p:txBody>
          <a:bodyPr wrap="square">
            <a:spAutoFit/>
          </a:bodyPr>
          <a:lstStyle/>
          <a:p>
            <a:pPr algn="ctr"/>
            <a:r>
              <a:rPr lang="en-GB" sz="3200" i="1" dirty="0">
                <a:solidFill>
                  <a:schemeClr val="bg1"/>
                </a:solidFill>
                <a:latin typeface="Gotham Book" pitchFamily="50" charset="0"/>
              </a:rPr>
              <a:t>Involve me, and I learn”</a:t>
            </a:r>
          </a:p>
        </p:txBody>
      </p:sp>
      <p:sp>
        <p:nvSpPr>
          <p:cNvPr id="17" name="TextBox 16">
            <a:extLst>
              <a:ext uri="{FF2B5EF4-FFF2-40B4-BE49-F238E27FC236}">
                <a16:creationId xmlns:a16="http://schemas.microsoft.com/office/drawing/2014/main" id="{9DFBE6EE-34D4-2796-D509-3E6F87A8E32A}"/>
              </a:ext>
            </a:extLst>
          </p:cNvPr>
          <p:cNvSpPr txBox="1"/>
          <p:nvPr/>
        </p:nvSpPr>
        <p:spPr>
          <a:xfrm>
            <a:off x="9117064" y="4983165"/>
            <a:ext cx="2678373" cy="369332"/>
          </a:xfrm>
          <a:prstGeom prst="rect">
            <a:avLst/>
          </a:prstGeom>
          <a:noFill/>
        </p:spPr>
        <p:txBody>
          <a:bodyPr wrap="square">
            <a:spAutoFit/>
          </a:bodyPr>
          <a:lstStyle/>
          <a:p>
            <a:pPr algn="r"/>
            <a:r>
              <a:rPr lang="en-GB" b="1" dirty="0">
                <a:solidFill>
                  <a:schemeClr val="bg1"/>
                </a:solidFill>
                <a:latin typeface="Gotham Book" pitchFamily="50" charset="0"/>
              </a:rPr>
              <a:t>Benjamin Franklin</a:t>
            </a:r>
          </a:p>
        </p:txBody>
      </p:sp>
    </p:spTree>
    <p:extLst>
      <p:ext uri="{BB962C8B-B14F-4D97-AF65-F5344CB8AC3E}">
        <p14:creationId xmlns:p14="http://schemas.microsoft.com/office/powerpoint/2010/main" val="33002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2861</TotalTime>
  <Words>1830</Words>
  <Application>Microsoft Office PowerPoint</Application>
  <PresentationFormat>Widescreen</PresentationFormat>
  <Paragraphs>383</Paragraphs>
  <Slides>52</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Averta</vt:lpstr>
      <vt:lpstr>Calibri</vt:lpstr>
      <vt:lpstr>Calibri Light</vt:lpstr>
      <vt:lpstr>Gotham Book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O'Donnell</dc:creator>
  <cp:lastModifiedBy>Keith O'Donnell</cp:lastModifiedBy>
  <cp:revision>29</cp:revision>
  <dcterms:created xsi:type="dcterms:W3CDTF">2023-03-06T11:48:21Z</dcterms:created>
  <dcterms:modified xsi:type="dcterms:W3CDTF">2023-03-14T21:10:09Z</dcterms:modified>
</cp:coreProperties>
</file>